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52" r:id="rId1"/>
  </p:sldMasterIdLst>
  <p:sldIdLst>
    <p:sldId id="256" r:id="rId2"/>
    <p:sldId id="257" r:id="rId3"/>
    <p:sldId id="259" r:id="rId4"/>
    <p:sldId id="260" r:id="rId5"/>
    <p:sldId id="261" r:id="rId6"/>
    <p:sldId id="285" r:id="rId7"/>
    <p:sldId id="287" r:id="rId8"/>
    <p:sldId id="262" r:id="rId9"/>
    <p:sldId id="263" r:id="rId10"/>
    <p:sldId id="288" r:id="rId11"/>
    <p:sldId id="264" r:id="rId12"/>
    <p:sldId id="291" r:id="rId13"/>
    <p:sldId id="292" r:id="rId14"/>
    <p:sldId id="295" r:id="rId15"/>
    <p:sldId id="296" r:id="rId16"/>
    <p:sldId id="272" r:id="rId17"/>
    <p:sldId id="298" r:id="rId18"/>
    <p:sldId id="299" r:id="rId19"/>
    <p:sldId id="293" r:id="rId20"/>
    <p:sldId id="294" r:id="rId21"/>
    <p:sldId id="297" r:id="rId22"/>
    <p:sldId id="283" r:id="rId23"/>
    <p:sldId id="300" r:id="rId24"/>
    <p:sldId id="302" r:id="rId25"/>
    <p:sldId id="286" r:id="rId26"/>
    <p:sldId id="303" r:id="rId27"/>
    <p:sldId id="301" r:id="rId28"/>
    <p:sldId id="304" r:id="rId29"/>
    <p:sldId id="289" r:id="rId30"/>
    <p:sldId id="265" r:id="rId31"/>
    <p:sldId id="290" r:id="rId32"/>
    <p:sldId id="266" r:id="rId33"/>
    <p:sldId id="267" r:id="rId34"/>
    <p:sldId id="282" r:id="rId35"/>
    <p:sldId id="268" r:id="rId36"/>
    <p:sldId id="270" r:id="rId37"/>
    <p:sldId id="271" r:id="rId38"/>
    <p:sldId id="274" r:id="rId39"/>
    <p:sldId id="280" r:id="rId40"/>
    <p:sldId id="281" r:id="rId41"/>
    <p:sldId id="275" r:id="rId42"/>
    <p:sldId id="276" r:id="rId4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86" d="100"/>
          <a:sy n="86" d="100"/>
        </p:scale>
        <p:origin x="514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3/16/2020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01371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3/16/2020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18853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3/16/2020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98008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3/16/2020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8387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3/16/2020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69402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3/16/2020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925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3/16/2020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58669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3/16/2020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67745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3/16/2020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38024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3/16/2020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25467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3/16/2020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06158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smtClean="0"/>
              <a:pPr/>
              <a:t>3/16/2020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49198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mailto:Ebert.Donald@epa.gov" TargetMode="External"/><Relationship Id="rId3" Type="http://schemas.openxmlformats.org/officeDocument/2006/relationships/hyperlink" Target="mailto:frederickayivi@gmail.com" TargetMode="External"/><Relationship Id="rId7" Type="http://schemas.openxmlformats.org/officeDocument/2006/relationships/hyperlink" Target="mailto:Raimondo.Sandy@epa.gov" TargetMode="External"/><Relationship Id="rId12" Type="http://schemas.openxmlformats.org/officeDocument/2006/relationships/image" Target="../media/image2.jpeg"/><Relationship Id="rId2" Type="http://schemas.openxmlformats.org/officeDocument/2006/relationships/hyperlink" Target="mailto:Chelsvig.Emma@epa.gov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mailto:pitchford3@cox.net" TargetMode="External"/><Relationship Id="rId11" Type="http://schemas.openxmlformats.org/officeDocument/2006/relationships/image" Target="../media/image1.png"/><Relationship Id="rId5" Type="http://schemas.openxmlformats.org/officeDocument/2006/relationships/hyperlink" Target="mailto:Denton.Debra@epa.gov" TargetMode="External"/><Relationship Id="rId10" Type="http://schemas.openxmlformats.org/officeDocument/2006/relationships/hyperlink" Target="mailto:Yuan.Yongping@epa.gov" TargetMode="External"/><Relationship Id="rId4" Type="http://schemas.openxmlformats.org/officeDocument/2006/relationships/hyperlink" Target="mailto:Yuzhou.Luo@cdpr.ca.gov" TargetMode="External"/><Relationship Id="rId9" Type="http://schemas.openxmlformats.org/officeDocument/2006/relationships/hyperlink" Target="mailto:Purucker.Tom@epa.gov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ixabay.com/en/rain-cloud-nature-weather-sky-310148/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BD58D-0FBA-4E57-8CEA-99F6E1876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8115" y="774341"/>
            <a:ext cx="8883940" cy="3255264"/>
          </a:xfrm>
        </p:spPr>
        <p:txBody>
          <a:bodyPr>
            <a:normAutofit/>
          </a:bodyPr>
          <a:lstStyle/>
          <a:p>
            <a:r>
              <a:rPr lang="en-GB" sz="3600" b="1" dirty="0">
                <a:latin typeface="Arial" panose="020B0604020202020204" pitchFamily="34" charset="0"/>
                <a:cs typeface="Arial" panose="020B0604020202020204" pitchFamily="34" charset="0"/>
              </a:rPr>
              <a:t>Sensitivity Analysis and </a:t>
            </a:r>
            <a:br>
              <a:rPr lang="en-GB" sz="36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3600" b="1" dirty="0">
                <a:latin typeface="Arial" panose="020B0604020202020204" pitchFamily="34" charset="0"/>
                <a:cs typeface="Arial" panose="020B0604020202020204" pitchFamily="34" charset="0"/>
              </a:rPr>
              <a:t>Model Evaluation of </a:t>
            </a:r>
            <a:br>
              <a:rPr lang="en-GB" sz="36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3600" b="1" dirty="0">
                <a:latin typeface="Arial" panose="020B0604020202020204" pitchFamily="34" charset="0"/>
                <a:cs typeface="Arial" panose="020B0604020202020204" pitchFamily="34" charset="0"/>
              </a:rPr>
              <a:t>Bifenthrin Surface Water Concentrations </a:t>
            </a:r>
            <a:br>
              <a:rPr lang="en-GB" sz="36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3600" b="1" dirty="0">
                <a:latin typeface="Arial" panose="020B0604020202020204" pitchFamily="34" charset="0"/>
                <a:cs typeface="Arial" panose="020B0604020202020204" pitchFamily="34" charset="0"/>
              </a:rPr>
              <a:t>from California Urban Runoff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D87704-71FF-420E-821B-2C72173A56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8115" y="4321314"/>
            <a:ext cx="8707771" cy="914400"/>
          </a:xfrm>
        </p:spPr>
        <p:txBody>
          <a:bodyPr>
            <a:normAutofit/>
          </a:bodyPr>
          <a:lstStyle/>
          <a:p>
            <a:r>
              <a:rPr lang="en-GB" sz="1800" u="sng" dirty="0">
                <a:latin typeface="Arial" panose="020B0604020202020204" pitchFamily="34" charset="0"/>
                <a:cs typeface="Arial" panose="020B0604020202020204" pitchFamily="34" charset="0"/>
              </a:rPr>
              <a:t>Emma </a:t>
            </a:r>
            <a:r>
              <a:rPr lang="en-GB" sz="1800" u="sng" dirty="0" err="1">
                <a:latin typeface="Arial" panose="020B0604020202020204" pitchFamily="34" charset="0"/>
                <a:cs typeface="Arial" panose="020B0604020202020204" pitchFamily="34" charset="0"/>
              </a:rPr>
              <a:t>Chelsvig</a:t>
            </a:r>
            <a:r>
              <a:rPr lang="en-GB" sz="1800" u="sng" baseline="30000" dirty="0" err="1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, Frederick </a:t>
            </a:r>
            <a:r>
              <a:rPr lang="en-GB" sz="1800" dirty="0" err="1">
                <a:latin typeface="Arial" panose="020B0604020202020204" pitchFamily="34" charset="0"/>
                <a:cs typeface="Arial" panose="020B0604020202020204" pitchFamily="34" charset="0"/>
              </a:rPr>
              <a:t>Ayivi</a:t>
            </a:r>
            <a:r>
              <a:rPr lang="en-GB" sz="1800" baseline="30000" dirty="0" err="1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GB" sz="1800" dirty="0" err="1">
                <a:latin typeface="Arial" panose="020B0604020202020204" pitchFamily="34" charset="0"/>
                <a:cs typeface="Arial" panose="020B0604020202020204" pitchFamily="34" charset="0"/>
              </a:rPr>
              <a:t>Yuzhou</a:t>
            </a:r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800" dirty="0" err="1">
                <a:latin typeface="Arial" panose="020B0604020202020204" pitchFamily="34" charset="0"/>
                <a:cs typeface="Arial" panose="020B0604020202020204" pitchFamily="34" charset="0"/>
              </a:rPr>
              <a:t>Luo</a:t>
            </a:r>
            <a:r>
              <a:rPr lang="en-GB" sz="1800" baseline="30000" dirty="0" err="1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, Debra </a:t>
            </a:r>
            <a:r>
              <a:rPr lang="en-GB" sz="1800" dirty="0" err="1">
                <a:latin typeface="Arial" panose="020B0604020202020204" pitchFamily="34" charset="0"/>
                <a:cs typeface="Arial" panose="020B0604020202020204" pitchFamily="34" charset="0"/>
              </a:rPr>
              <a:t>Denton</a:t>
            </a:r>
            <a:r>
              <a:rPr lang="en-GB" sz="1800" baseline="30000" dirty="0" err="1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, Ann </a:t>
            </a:r>
            <a:r>
              <a:rPr lang="en-GB" sz="1800" dirty="0" err="1">
                <a:latin typeface="Arial" panose="020B0604020202020204" pitchFamily="34" charset="0"/>
                <a:cs typeface="Arial" panose="020B0604020202020204" pitchFamily="34" charset="0"/>
              </a:rPr>
              <a:t>Pitchford</a:t>
            </a:r>
            <a:r>
              <a:rPr lang="en-GB" sz="1800" baseline="30000" dirty="0" err="1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, Sandy </a:t>
            </a:r>
            <a:r>
              <a:rPr lang="en-GB" sz="1800" dirty="0" err="1">
                <a:latin typeface="Arial" panose="020B0604020202020204" pitchFamily="34" charset="0"/>
                <a:cs typeface="Arial" panose="020B0604020202020204" pitchFamily="34" charset="0"/>
              </a:rPr>
              <a:t>Raimondo</a:t>
            </a:r>
            <a:r>
              <a:rPr lang="en-GB" sz="1800" baseline="30000" dirty="0" err="1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, Donald </a:t>
            </a:r>
            <a:r>
              <a:rPr lang="en-GB" sz="1800" dirty="0" err="1">
                <a:latin typeface="Arial" panose="020B0604020202020204" pitchFamily="34" charset="0"/>
                <a:cs typeface="Arial" panose="020B0604020202020204" pitchFamily="34" charset="0"/>
              </a:rPr>
              <a:t>Ebert</a:t>
            </a:r>
            <a:r>
              <a:rPr lang="en-GB" sz="1800" baseline="30000" dirty="0" err="1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, S. Thomas </a:t>
            </a:r>
            <a:r>
              <a:rPr lang="en-GB" sz="1800" dirty="0" err="1">
                <a:latin typeface="Arial" panose="020B0604020202020204" pitchFamily="34" charset="0"/>
                <a:cs typeface="Arial" panose="020B0604020202020204" pitchFamily="34" charset="0"/>
              </a:rPr>
              <a:t>Purucker</a:t>
            </a:r>
            <a:r>
              <a:rPr lang="en-GB" sz="1800" baseline="30000" dirty="0" err="1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, Yongping </a:t>
            </a:r>
            <a:r>
              <a:rPr lang="en-GB" sz="1800" dirty="0" err="1">
                <a:latin typeface="Arial" panose="020B0604020202020204" pitchFamily="34" charset="0"/>
                <a:cs typeface="Arial" panose="020B0604020202020204" pitchFamily="34" charset="0"/>
              </a:rPr>
              <a:t>Yuan</a:t>
            </a:r>
            <a:r>
              <a:rPr lang="en-GB" sz="1800" baseline="30000" dirty="0" err="1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298301-8469-424B-A91D-A013897C4856}"/>
              </a:ext>
            </a:extLst>
          </p:cNvPr>
          <p:cNvSpPr txBox="1"/>
          <p:nvPr/>
        </p:nvSpPr>
        <p:spPr>
          <a:xfrm>
            <a:off x="83890" y="6140741"/>
            <a:ext cx="120046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i="1" baseline="30000" dirty="0" err="1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GB" sz="800" i="1" dirty="0" err="1">
                <a:latin typeface="Arial" panose="020B0604020202020204" pitchFamily="34" charset="0"/>
                <a:cs typeface="Arial" panose="020B0604020202020204" pitchFamily="34" charset="0"/>
              </a:rPr>
              <a:t>Oak</a:t>
            </a:r>
            <a:r>
              <a:rPr lang="en-GB" sz="800" i="1" dirty="0">
                <a:latin typeface="Arial" panose="020B0604020202020204" pitchFamily="34" charset="0"/>
                <a:cs typeface="Arial" panose="020B0604020202020204" pitchFamily="34" charset="0"/>
              </a:rPr>
              <a:t> Ridge Institute of Science and Engineering (</a:t>
            </a:r>
            <a:r>
              <a:rPr lang="en-GB" sz="800" i="1" u="sng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Chelsvig.Emma@epa.gov</a:t>
            </a:r>
            <a:r>
              <a:rPr lang="en-GB" sz="800" i="1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GB" sz="800" i="1" u="sng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frederickayivi@gmail.com</a:t>
            </a:r>
            <a:r>
              <a:rPr lang="en-GB" sz="800" i="1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sz="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800" i="1" baseline="30000" dirty="0" err="1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en-GB" sz="800" i="1" dirty="0" err="1">
                <a:latin typeface="Arial" panose="020B0604020202020204" pitchFamily="34" charset="0"/>
                <a:cs typeface="Arial" panose="020B0604020202020204" pitchFamily="34" charset="0"/>
              </a:rPr>
              <a:t>California</a:t>
            </a:r>
            <a:r>
              <a:rPr lang="en-GB" sz="800" i="1" dirty="0">
                <a:latin typeface="Arial" panose="020B0604020202020204" pitchFamily="34" charset="0"/>
                <a:cs typeface="Arial" panose="020B0604020202020204" pitchFamily="34" charset="0"/>
              </a:rPr>
              <a:t> Department of Pesticide Regulation (</a:t>
            </a:r>
            <a:r>
              <a:rPr lang="en-GB" sz="800" i="1" u="sng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Yuzhou.Luo@cdpr.ca.gov</a:t>
            </a:r>
            <a:r>
              <a:rPr lang="en-GB" sz="800" i="1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sz="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800" i="1" baseline="30000" dirty="0" err="1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GB" sz="800" i="1" dirty="0" err="1">
                <a:latin typeface="Arial" panose="020B0604020202020204" pitchFamily="34" charset="0"/>
                <a:cs typeface="Arial" panose="020B0604020202020204" pitchFamily="34" charset="0"/>
              </a:rPr>
              <a:t>U.S</a:t>
            </a:r>
            <a:r>
              <a:rPr lang="en-GB" sz="800" i="1" dirty="0">
                <a:latin typeface="Arial" panose="020B0604020202020204" pitchFamily="34" charset="0"/>
                <a:cs typeface="Arial" panose="020B0604020202020204" pitchFamily="34" charset="0"/>
              </a:rPr>
              <a:t>. Environmental Protection Agency Region 9 (</a:t>
            </a:r>
            <a:r>
              <a:rPr lang="en-GB" sz="800" i="1" u="sng" dirty="0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Denton.Debra@epa.gov</a:t>
            </a:r>
            <a:r>
              <a:rPr lang="en-GB" sz="800" i="1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sz="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800" i="1" baseline="30000" dirty="0" err="1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GB" sz="800" i="1" dirty="0" err="1">
                <a:latin typeface="Arial" panose="020B0604020202020204" pitchFamily="34" charset="0"/>
                <a:cs typeface="Arial" panose="020B0604020202020204" pitchFamily="34" charset="0"/>
              </a:rPr>
              <a:t>Retiree</a:t>
            </a:r>
            <a:r>
              <a:rPr lang="en-GB" sz="800" i="1" dirty="0">
                <a:latin typeface="Arial" panose="020B0604020202020204" pitchFamily="34" charset="0"/>
                <a:cs typeface="Arial" panose="020B0604020202020204" pitchFamily="34" charset="0"/>
              </a:rPr>
              <a:t>, previously U.S. Environmental Protection Agency, Office of Research and Development (</a:t>
            </a:r>
            <a:r>
              <a:rPr lang="en-GB" sz="800" i="1" u="sng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pitchford3@cox.net</a:t>
            </a:r>
            <a:r>
              <a:rPr lang="en-GB" sz="800" i="1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sz="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800" i="1" baseline="30000" dirty="0" err="1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en-GB" sz="800" i="1" dirty="0" err="1">
                <a:latin typeface="Arial" panose="020B0604020202020204" pitchFamily="34" charset="0"/>
                <a:cs typeface="Arial" panose="020B0604020202020204" pitchFamily="34" charset="0"/>
              </a:rPr>
              <a:t>U.S</a:t>
            </a:r>
            <a:r>
              <a:rPr lang="en-GB" sz="800" i="1" dirty="0">
                <a:latin typeface="Arial" panose="020B0604020202020204" pitchFamily="34" charset="0"/>
                <a:cs typeface="Arial" panose="020B0604020202020204" pitchFamily="34" charset="0"/>
              </a:rPr>
              <a:t>. Environmental Protection Agency, Office of Research and Development (</a:t>
            </a:r>
            <a:r>
              <a:rPr lang="en-GB" sz="800" i="1" u="sng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Raimondo.Sandy@epa.gov</a:t>
            </a:r>
            <a:r>
              <a:rPr lang="en-GB" sz="800" i="1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GB" sz="800" i="1" u="sng" dirty="0">
                <a:latin typeface="Arial" panose="020B0604020202020204" pitchFamily="34" charset="0"/>
                <a:cs typeface="Arial" panose="020B0604020202020204" pitchFamily="34" charset="0"/>
                <a:hlinkClick r:id="rId8"/>
              </a:rPr>
              <a:t>Ebert.Donald@epa.gov</a:t>
            </a:r>
            <a:r>
              <a:rPr lang="en-GB" sz="800" i="1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GB" sz="800" i="1" u="sng" dirty="0">
                <a:latin typeface="Arial" panose="020B0604020202020204" pitchFamily="34" charset="0"/>
                <a:cs typeface="Arial" panose="020B0604020202020204" pitchFamily="34" charset="0"/>
                <a:hlinkClick r:id="rId9"/>
              </a:rPr>
              <a:t>Purucker.Tom@epa.gov</a:t>
            </a:r>
            <a:r>
              <a:rPr lang="en-GB" sz="800" i="1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GB" sz="800" i="1" u="sng" dirty="0">
                <a:latin typeface="Arial" panose="020B0604020202020204" pitchFamily="34" charset="0"/>
                <a:cs typeface="Arial" panose="020B0604020202020204" pitchFamily="34" charset="0"/>
                <a:hlinkClick r:id="rId10"/>
              </a:rPr>
              <a:t>Yuan.Yongping@epa.gov</a:t>
            </a:r>
            <a:r>
              <a:rPr lang="en-GB" sz="800" i="1" dirty="0"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endParaRPr lang="en-US" sz="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Image result for home lawn pesticide">
            <a:extLst>
              <a:ext uri="{FF2B5EF4-FFF2-40B4-BE49-F238E27FC236}">
                <a16:creationId xmlns:a16="http://schemas.microsoft.com/office/drawing/2014/main" id="{8E787708-5D00-4495-B401-799689AEA2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9605" y="1400483"/>
            <a:ext cx="2377169" cy="1822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home lawn pesticide">
            <a:extLst>
              <a:ext uri="{FF2B5EF4-FFF2-40B4-BE49-F238E27FC236}">
                <a16:creationId xmlns:a16="http://schemas.microsoft.com/office/drawing/2014/main" id="{2BB40A73-9F6C-4A58-82DD-1E482502C5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9605" y="3732801"/>
            <a:ext cx="2391963" cy="1601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42352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C162DF2A-64D1-4AA9-BA42-8A4063EADE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D7C1373-63AF-4A75-909E-990E053566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2F4AD318-2FB6-4C6E-931E-58E404FA1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1A118E35-1CBF-4863-8497-F4DF1A166D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582" y="752748"/>
            <a:ext cx="1001483" cy="4744251"/>
          </a:xfrm>
          <a:custGeom>
            <a:avLst/>
            <a:gdLst>
              <a:gd name="connsiteX0" fmla="*/ 0 w 1001483"/>
              <a:gd name="connsiteY0" fmla="*/ 0 h 4744251"/>
              <a:gd name="connsiteX1" fmla="*/ 1001483 w 1001483"/>
              <a:gd name="connsiteY1" fmla="*/ 0 h 4744251"/>
              <a:gd name="connsiteX2" fmla="*/ 0 w 1001483"/>
              <a:gd name="connsiteY2" fmla="*/ 4744251 h 4744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1483" h="4744251">
                <a:moveTo>
                  <a:pt x="0" y="0"/>
                </a:moveTo>
                <a:lnTo>
                  <a:pt x="1001483" y="0"/>
                </a:lnTo>
                <a:lnTo>
                  <a:pt x="0" y="474425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6E187274-5DC2-4BE0-AF99-925D6D9735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7094" y="761999"/>
            <a:ext cx="4208489" cy="5334001"/>
          </a:xfrm>
          <a:custGeom>
            <a:avLst/>
            <a:gdLst>
              <a:gd name="connsiteX0" fmla="*/ 1015642 w 4208489"/>
              <a:gd name="connsiteY0" fmla="*/ 0 h 5334001"/>
              <a:gd name="connsiteX1" fmla="*/ 4208489 w 4208489"/>
              <a:gd name="connsiteY1" fmla="*/ 0 h 5334001"/>
              <a:gd name="connsiteX2" fmla="*/ 4208489 w 4208489"/>
              <a:gd name="connsiteY2" fmla="*/ 5334001 h 5334001"/>
              <a:gd name="connsiteX3" fmla="*/ 0 w 4208489"/>
              <a:gd name="connsiteY3" fmla="*/ 5334001 h 5334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8489" h="5334001">
                <a:moveTo>
                  <a:pt x="1015642" y="0"/>
                </a:moveTo>
                <a:lnTo>
                  <a:pt x="4208489" y="0"/>
                </a:lnTo>
                <a:lnTo>
                  <a:pt x="4208489" y="5334001"/>
                </a:lnTo>
                <a:lnTo>
                  <a:pt x="0" y="533400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439FBE7-AF48-476F-B5FE-D500796A58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9" y="1298448"/>
            <a:ext cx="7056444" cy="325526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Percentile Plots </a:t>
            </a:r>
            <a:br>
              <a:rPr lang="en-US" dirty="0">
                <a:solidFill>
                  <a:schemeClr val="accent1"/>
                </a:solidFill>
              </a:rPr>
            </a:br>
            <a:r>
              <a:rPr lang="en-US" dirty="0">
                <a:solidFill>
                  <a:schemeClr val="accent1"/>
                </a:solidFill>
              </a:rPr>
              <a:t>	</a:t>
            </a:r>
            <a:r>
              <a:rPr lang="en-US" sz="4000" dirty="0">
                <a:solidFill>
                  <a:schemeClr val="accent1"/>
                </a:solidFill>
              </a:rPr>
              <a:t>(water column) </a:t>
            </a:r>
          </a:p>
        </p:txBody>
      </p:sp>
    </p:spTree>
    <p:extLst>
      <p:ext uri="{BB962C8B-B14F-4D97-AF65-F5344CB8AC3E}">
        <p14:creationId xmlns:p14="http://schemas.microsoft.com/office/powerpoint/2010/main" val="16178226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032A1A-B097-4BBA-9D77-331E5F5402C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123950"/>
            <a:ext cx="2947988" cy="4600575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01931D-5437-46DB-8943-08B9C318DC2F}"/>
              </a:ext>
            </a:extLst>
          </p:cNvPr>
          <p:cNvSpPr txBox="1"/>
          <p:nvPr/>
        </p:nvSpPr>
        <p:spPr>
          <a:xfrm>
            <a:off x="81481" y="46575"/>
            <a:ext cx="2172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FOL002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E7FBAA-7B9C-434A-8EB1-B264A8B7DC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1639"/>
            <a:ext cx="12192000" cy="6078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395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032A1A-B097-4BBA-9D77-331E5F5402C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123950"/>
            <a:ext cx="2947988" cy="4600575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01931D-5437-46DB-8943-08B9C318DC2F}"/>
              </a:ext>
            </a:extLst>
          </p:cNvPr>
          <p:cNvSpPr txBox="1"/>
          <p:nvPr/>
        </p:nvSpPr>
        <p:spPr>
          <a:xfrm>
            <a:off x="81481" y="46575"/>
            <a:ext cx="2172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FOL002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3B6800-0BD2-41C1-BAEF-EEA8993CF1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7532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179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032A1A-B097-4BBA-9D77-331E5F5402C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123950"/>
            <a:ext cx="2947988" cy="4600575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01931D-5437-46DB-8943-08B9C318DC2F}"/>
              </a:ext>
            </a:extLst>
          </p:cNvPr>
          <p:cNvSpPr txBox="1"/>
          <p:nvPr/>
        </p:nvSpPr>
        <p:spPr>
          <a:xfrm>
            <a:off x="81481" y="46575"/>
            <a:ext cx="2172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FOL002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DF47EE-A966-457E-948F-7B09411AAB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8400"/>
            <a:ext cx="12192000" cy="6109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740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032A1A-B097-4BBA-9D77-331E5F5402C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123950"/>
            <a:ext cx="2947988" cy="4600575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01931D-5437-46DB-8943-08B9C318DC2F}"/>
              </a:ext>
            </a:extLst>
          </p:cNvPr>
          <p:cNvSpPr txBox="1"/>
          <p:nvPr/>
        </p:nvSpPr>
        <p:spPr>
          <a:xfrm>
            <a:off x="81481" y="46575"/>
            <a:ext cx="2172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FOL002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AC485C-B05F-47F0-BE42-4F7F2314A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2369"/>
            <a:ext cx="12192000" cy="6106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6636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032A1A-B097-4BBA-9D77-331E5F5402C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123950"/>
            <a:ext cx="2947988" cy="4600575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01931D-5437-46DB-8943-08B9C318DC2F}"/>
              </a:ext>
            </a:extLst>
          </p:cNvPr>
          <p:cNvSpPr txBox="1"/>
          <p:nvPr/>
        </p:nvSpPr>
        <p:spPr>
          <a:xfrm>
            <a:off x="81481" y="46575"/>
            <a:ext cx="2172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FOL002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7C2DEA-B411-4F4C-93CD-255E5F9A45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0273"/>
            <a:ext cx="12192000" cy="6092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2680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032A1A-B097-4BBA-9D77-331E5F5402C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123950"/>
            <a:ext cx="2947988" cy="4600575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77AD13-07A5-434D-BD37-F9BE509963A4}"/>
              </a:ext>
            </a:extLst>
          </p:cNvPr>
          <p:cNvSpPr txBox="1"/>
          <p:nvPr/>
        </p:nvSpPr>
        <p:spPr>
          <a:xfrm>
            <a:off x="81481" y="46575"/>
            <a:ext cx="2172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PGC010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860641-A267-4DDC-B5C7-681FA1A907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3999"/>
            <a:ext cx="12192000" cy="6092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54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032A1A-B097-4BBA-9D77-331E5F5402C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123950"/>
            <a:ext cx="2947988" cy="4600575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77AD13-07A5-434D-BD37-F9BE509963A4}"/>
              </a:ext>
            </a:extLst>
          </p:cNvPr>
          <p:cNvSpPr txBox="1"/>
          <p:nvPr/>
        </p:nvSpPr>
        <p:spPr>
          <a:xfrm>
            <a:off x="81481" y="46575"/>
            <a:ext cx="2172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PGC010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359969-9B2A-4BD0-88D4-5223A574A0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3562"/>
            <a:ext cx="12192000" cy="6089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5142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032A1A-B097-4BBA-9D77-331E5F5402C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123950"/>
            <a:ext cx="2947988" cy="4600575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77AD13-07A5-434D-BD37-F9BE509963A4}"/>
              </a:ext>
            </a:extLst>
          </p:cNvPr>
          <p:cNvSpPr txBox="1"/>
          <p:nvPr/>
        </p:nvSpPr>
        <p:spPr>
          <a:xfrm>
            <a:off x="81481" y="46575"/>
            <a:ext cx="2172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PGC010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17D2E2-4AA2-4446-A59C-D1C423F634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5039"/>
            <a:ext cx="12192000" cy="6109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9141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032A1A-B097-4BBA-9D77-331E5F5402C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123950"/>
            <a:ext cx="2947988" cy="4600575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77AD13-07A5-434D-BD37-F9BE509963A4}"/>
              </a:ext>
            </a:extLst>
          </p:cNvPr>
          <p:cNvSpPr txBox="1"/>
          <p:nvPr/>
        </p:nvSpPr>
        <p:spPr>
          <a:xfrm>
            <a:off x="81481" y="46575"/>
            <a:ext cx="2172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PGC010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E421C7-9A45-44D9-AC3B-19CDEAFA2E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0668"/>
            <a:ext cx="12192000" cy="6116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5992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7">
            <a:extLst>
              <a:ext uri="{FF2B5EF4-FFF2-40B4-BE49-F238E27FC236}">
                <a16:creationId xmlns:a16="http://schemas.microsoft.com/office/drawing/2014/main" id="{29DC5A77-10C9-4ECF-B7EB-8D917F36A9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9">
            <a:extLst>
              <a:ext uri="{FF2B5EF4-FFF2-40B4-BE49-F238E27FC236}">
                <a16:creationId xmlns:a16="http://schemas.microsoft.com/office/drawing/2014/main" id="{2FFE28B5-FB16-49A9-B851-3C35FAC0CA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58952"/>
            <a:ext cx="10905976" cy="165113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8F130F-2EF9-4A39-B4C1-658755D080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754" y="1087374"/>
            <a:ext cx="8983489" cy="1000978"/>
          </a:xfrm>
        </p:spPr>
        <p:txBody>
          <a:bodyPr>
            <a:normAutofit/>
          </a:bodyPr>
          <a:lstStyle/>
          <a:p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Goals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ectangle 11">
            <a:extLst>
              <a:ext uri="{FF2B5EF4-FFF2-40B4-BE49-F238E27FC236}">
                <a16:creationId xmlns:a16="http://schemas.microsoft.com/office/drawing/2014/main" id="{01014442-855A-4E0F-8D09-C314661A48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14533" y="758952"/>
            <a:ext cx="1185379" cy="1651133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3">
            <a:extLst>
              <a:ext uri="{FF2B5EF4-FFF2-40B4-BE49-F238E27FC236}">
                <a16:creationId xmlns:a16="http://schemas.microsoft.com/office/drawing/2014/main" id="{9B1ABF09-86CF-414E-88A5-2B84CC7232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3" y="2526526"/>
            <a:ext cx="1169701" cy="3563378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FE91770-CDBB-4D24-94E5-AD484F36C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79019" y="2526526"/>
            <a:ext cx="10920893" cy="3563377"/>
          </a:xfrm>
          <a:prstGeom prst="rect">
            <a:avLst/>
          </a:prstGeom>
          <a:solidFill>
            <a:schemeClr val="bg2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3A9612-4400-4254-BAEA-2A9BF656FE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00753" y="2535446"/>
            <a:ext cx="8983489" cy="355445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Employ deterministic and probabilistic approaches with PWC to simulate bifenthrin concentration in urban runoff</a:t>
            </a: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Identify sensitive inputs with respect to model output variability</a:t>
            </a:r>
          </a:p>
        </p:txBody>
      </p:sp>
    </p:spTree>
    <p:extLst>
      <p:ext uri="{BB962C8B-B14F-4D97-AF65-F5344CB8AC3E}">
        <p14:creationId xmlns:p14="http://schemas.microsoft.com/office/powerpoint/2010/main" val="13019402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032A1A-B097-4BBA-9D77-331E5F5402C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123950"/>
            <a:ext cx="2947988" cy="4600575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77AD13-07A5-434D-BD37-F9BE509963A4}"/>
              </a:ext>
            </a:extLst>
          </p:cNvPr>
          <p:cNvSpPr txBox="1"/>
          <p:nvPr/>
        </p:nvSpPr>
        <p:spPr>
          <a:xfrm>
            <a:off x="81481" y="46575"/>
            <a:ext cx="2172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PGC010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906E38-AC8E-4EC4-866A-34B8BD9A00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7556"/>
            <a:ext cx="12192000" cy="6102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2902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C162DF2A-64D1-4AA9-BA42-8A4063EADE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D7C1373-63AF-4A75-909E-990E053566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2F4AD318-2FB6-4C6E-931E-58E404FA1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1A118E35-1CBF-4863-8497-F4DF1A166D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582" y="752748"/>
            <a:ext cx="1001483" cy="4744251"/>
          </a:xfrm>
          <a:custGeom>
            <a:avLst/>
            <a:gdLst>
              <a:gd name="connsiteX0" fmla="*/ 0 w 1001483"/>
              <a:gd name="connsiteY0" fmla="*/ 0 h 4744251"/>
              <a:gd name="connsiteX1" fmla="*/ 1001483 w 1001483"/>
              <a:gd name="connsiteY1" fmla="*/ 0 h 4744251"/>
              <a:gd name="connsiteX2" fmla="*/ 0 w 1001483"/>
              <a:gd name="connsiteY2" fmla="*/ 4744251 h 4744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1483" h="4744251">
                <a:moveTo>
                  <a:pt x="0" y="0"/>
                </a:moveTo>
                <a:lnTo>
                  <a:pt x="1001483" y="0"/>
                </a:lnTo>
                <a:lnTo>
                  <a:pt x="0" y="474425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6E187274-5DC2-4BE0-AF99-925D6D9735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7094" y="761999"/>
            <a:ext cx="4208489" cy="5334001"/>
          </a:xfrm>
          <a:custGeom>
            <a:avLst/>
            <a:gdLst>
              <a:gd name="connsiteX0" fmla="*/ 1015642 w 4208489"/>
              <a:gd name="connsiteY0" fmla="*/ 0 h 5334001"/>
              <a:gd name="connsiteX1" fmla="*/ 4208489 w 4208489"/>
              <a:gd name="connsiteY1" fmla="*/ 0 h 5334001"/>
              <a:gd name="connsiteX2" fmla="*/ 4208489 w 4208489"/>
              <a:gd name="connsiteY2" fmla="*/ 5334001 h 5334001"/>
              <a:gd name="connsiteX3" fmla="*/ 0 w 4208489"/>
              <a:gd name="connsiteY3" fmla="*/ 5334001 h 5334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8489" h="5334001">
                <a:moveTo>
                  <a:pt x="1015642" y="0"/>
                </a:moveTo>
                <a:lnTo>
                  <a:pt x="4208489" y="0"/>
                </a:lnTo>
                <a:lnTo>
                  <a:pt x="4208489" y="5334001"/>
                </a:lnTo>
                <a:lnTo>
                  <a:pt x="0" y="533400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439FBE7-AF48-476F-B5FE-D500796A58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9" y="1298448"/>
            <a:ext cx="7056444" cy="325526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Percentile Plots </a:t>
            </a:r>
            <a:br>
              <a:rPr lang="en-US" dirty="0">
                <a:solidFill>
                  <a:schemeClr val="accent1"/>
                </a:solidFill>
              </a:rPr>
            </a:br>
            <a:r>
              <a:rPr lang="en-US" dirty="0">
                <a:solidFill>
                  <a:schemeClr val="accent1"/>
                </a:solidFill>
              </a:rPr>
              <a:t>	</a:t>
            </a:r>
            <a:r>
              <a:rPr lang="en-US" sz="4000" dirty="0">
                <a:solidFill>
                  <a:schemeClr val="accent1"/>
                </a:solidFill>
              </a:rPr>
              <a:t>(benthic zone) </a:t>
            </a:r>
          </a:p>
        </p:txBody>
      </p:sp>
    </p:spTree>
    <p:extLst>
      <p:ext uri="{BB962C8B-B14F-4D97-AF65-F5344CB8AC3E}">
        <p14:creationId xmlns:p14="http://schemas.microsoft.com/office/powerpoint/2010/main" val="17128694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032A1A-B097-4BBA-9D77-331E5F5402C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123950"/>
            <a:ext cx="2947988" cy="4600575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01931D-5437-46DB-8943-08B9C318DC2F}"/>
              </a:ext>
            </a:extLst>
          </p:cNvPr>
          <p:cNvSpPr txBox="1"/>
          <p:nvPr/>
        </p:nvSpPr>
        <p:spPr>
          <a:xfrm>
            <a:off x="81481" y="46575"/>
            <a:ext cx="2172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FOL002</a:t>
            </a:r>
            <a:endParaRPr lang="en-US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F27EE6-D747-4F57-BA03-651E201DE9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2474"/>
            <a:ext cx="12192000" cy="6120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3633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032A1A-B097-4BBA-9D77-331E5F5402C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123950"/>
            <a:ext cx="2947988" cy="4600575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01931D-5437-46DB-8943-08B9C318DC2F}"/>
              </a:ext>
            </a:extLst>
          </p:cNvPr>
          <p:cNvSpPr txBox="1"/>
          <p:nvPr/>
        </p:nvSpPr>
        <p:spPr>
          <a:xfrm>
            <a:off x="81481" y="46575"/>
            <a:ext cx="2172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FOL002</a:t>
            </a:r>
            <a:endParaRPr lang="en-US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8414DFC-A013-43A4-BEB7-7826E57865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5907"/>
            <a:ext cx="12192000" cy="6106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4577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032A1A-B097-4BBA-9D77-331E5F5402C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123950"/>
            <a:ext cx="2947988" cy="4600575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01931D-5437-46DB-8943-08B9C318DC2F}"/>
              </a:ext>
            </a:extLst>
          </p:cNvPr>
          <p:cNvSpPr txBox="1"/>
          <p:nvPr/>
        </p:nvSpPr>
        <p:spPr>
          <a:xfrm>
            <a:off x="81481" y="46575"/>
            <a:ext cx="2172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FOL002</a:t>
            </a:r>
            <a:endParaRPr lang="en-US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E764AB-D022-4446-A3FC-E15127F2F3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5907"/>
            <a:ext cx="12192000" cy="6106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3153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032A1A-B097-4BBA-9D77-331E5F5402C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123950"/>
            <a:ext cx="2947988" cy="4600575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77AD13-07A5-434D-BD37-F9BE509963A4}"/>
              </a:ext>
            </a:extLst>
          </p:cNvPr>
          <p:cNvSpPr txBox="1"/>
          <p:nvPr/>
        </p:nvSpPr>
        <p:spPr>
          <a:xfrm>
            <a:off x="75501" y="67112"/>
            <a:ext cx="2172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PGC010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9C6FD7-AFC4-4D46-B402-80B72016D2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5121"/>
            <a:ext cx="12192000" cy="6092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4825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032A1A-B097-4BBA-9D77-331E5F5402C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123950"/>
            <a:ext cx="2947988" cy="4600575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77AD13-07A5-434D-BD37-F9BE509963A4}"/>
              </a:ext>
            </a:extLst>
          </p:cNvPr>
          <p:cNvSpPr txBox="1"/>
          <p:nvPr/>
        </p:nvSpPr>
        <p:spPr>
          <a:xfrm>
            <a:off x="75501" y="67112"/>
            <a:ext cx="2172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PGC010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92D80B-D387-412F-9D11-C6A2C1983E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2385"/>
            <a:ext cx="12192000" cy="6113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8441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032A1A-B097-4BBA-9D77-331E5F5402C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123950"/>
            <a:ext cx="2947988" cy="4600575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77AD13-07A5-434D-BD37-F9BE509963A4}"/>
              </a:ext>
            </a:extLst>
          </p:cNvPr>
          <p:cNvSpPr txBox="1"/>
          <p:nvPr/>
        </p:nvSpPr>
        <p:spPr>
          <a:xfrm>
            <a:off x="75501" y="67112"/>
            <a:ext cx="2172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PGC010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E2C9FF-FFFF-465C-9796-906C937BAD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4119"/>
            <a:ext cx="12192000" cy="6109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2767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4F1B180-6318-48CA-A05A-C032EA2AD4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6903"/>
            <a:ext cx="12192000" cy="6004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2214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8">
            <a:extLst>
              <a:ext uri="{FF2B5EF4-FFF2-40B4-BE49-F238E27FC236}">
                <a16:creationId xmlns:a16="http://schemas.microsoft.com/office/drawing/2014/main" id="{C162DF2A-64D1-4AA9-BA42-8A4063EADE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Rectangle 10">
            <a:extLst>
              <a:ext uri="{FF2B5EF4-FFF2-40B4-BE49-F238E27FC236}">
                <a16:creationId xmlns:a16="http://schemas.microsoft.com/office/drawing/2014/main" id="{5D7C1373-63AF-4A75-909E-990E053566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8" name="Rectangle 12">
            <a:extLst>
              <a:ext uri="{FF2B5EF4-FFF2-40B4-BE49-F238E27FC236}">
                <a16:creationId xmlns:a16="http://schemas.microsoft.com/office/drawing/2014/main" id="{2F4AD318-2FB6-4C6E-931E-58E404FA1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14">
            <a:extLst>
              <a:ext uri="{FF2B5EF4-FFF2-40B4-BE49-F238E27FC236}">
                <a16:creationId xmlns:a16="http://schemas.microsoft.com/office/drawing/2014/main" id="{1A118E35-1CBF-4863-8497-F4DF1A166D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582" y="752748"/>
            <a:ext cx="1001483" cy="4744251"/>
          </a:xfrm>
          <a:custGeom>
            <a:avLst/>
            <a:gdLst>
              <a:gd name="connsiteX0" fmla="*/ 0 w 1001483"/>
              <a:gd name="connsiteY0" fmla="*/ 0 h 4744251"/>
              <a:gd name="connsiteX1" fmla="*/ 1001483 w 1001483"/>
              <a:gd name="connsiteY1" fmla="*/ 0 h 4744251"/>
              <a:gd name="connsiteX2" fmla="*/ 0 w 1001483"/>
              <a:gd name="connsiteY2" fmla="*/ 4744251 h 4744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1483" h="4744251">
                <a:moveTo>
                  <a:pt x="0" y="0"/>
                </a:moveTo>
                <a:lnTo>
                  <a:pt x="1001483" y="0"/>
                </a:lnTo>
                <a:lnTo>
                  <a:pt x="0" y="474425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Freeform: Shape 16">
            <a:extLst>
              <a:ext uri="{FF2B5EF4-FFF2-40B4-BE49-F238E27FC236}">
                <a16:creationId xmlns:a16="http://schemas.microsoft.com/office/drawing/2014/main" id="{6E187274-5DC2-4BE0-AF99-925D6D9735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7094" y="761999"/>
            <a:ext cx="4208489" cy="5334001"/>
          </a:xfrm>
          <a:custGeom>
            <a:avLst/>
            <a:gdLst>
              <a:gd name="connsiteX0" fmla="*/ 1015642 w 4208489"/>
              <a:gd name="connsiteY0" fmla="*/ 0 h 5334001"/>
              <a:gd name="connsiteX1" fmla="*/ 4208489 w 4208489"/>
              <a:gd name="connsiteY1" fmla="*/ 0 h 5334001"/>
              <a:gd name="connsiteX2" fmla="*/ 4208489 w 4208489"/>
              <a:gd name="connsiteY2" fmla="*/ 5334001 h 5334001"/>
              <a:gd name="connsiteX3" fmla="*/ 0 w 4208489"/>
              <a:gd name="connsiteY3" fmla="*/ 5334001 h 5334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8489" h="5334001">
                <a:moveTo>
                  <a:pt x="1015642" y="0"/>
                </a:moveTo>
                <a:lnTo>
                  <a:pt x="4208489" y="0"/>
                </a:lnTo>
                <a:lnTo>
                  <a:pt x="4208489" y="5334001"/>
                </a:lnTo>
                <a:lnTo>
                  <a:pt x="0" y="533400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439FBE7-AF48-476F-B5FE-D500796A58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9" y="1298448"/>
            <a:ext cx="7056444" cy="325526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Partial Correlation Coefficients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C2D098-B610-4431-983D-0D7F1621D1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28702" y="4084889"/>
            <a:ext cx="3021621" cy="170915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800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994731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5EE123-A407-41D5-BCDC-4F6B9EB41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Study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46D38C-5998-49F7-B193-337D381445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75986" y="1448617"/>
            <a:ext cx="6144527" cy="5120640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Sacramento-San Joaquin River Delta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Habitat for fish and invertebrate species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Experiencing habitat loss due to pyrethroid use and its associated pollution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Bifenthrin 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Pyrethroid; toxic to Delta species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Used by professional pest control applicators for landscape application or as perimeter treatments to structures 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Considerable amount in urban runoff after rain events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Use exposure models (ex., PWC)</a:t>
            </a:r>
          </a:p>
          <a:p>
            <a:pPr lvl="1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B291A60-16EF-4059-9539-18116354DDE8}"/>
              </a:ext>
            </a:extLst>
          </p:cNvPr>
          <p:cNvGrpSpPr/>
          <p:nvPr/>
        </p:nvGrpSpPr>
        <p:grpSpPr>
          <a:xfrm>
            <a:off x="8794439" y="3424428"/>
            <a:ext cx="2847023" cy="3226766"/>
            <a:chOff x="5105400" y="3124200"/>
            <a:chExt cx="2847023" cy="322676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8CCE7F6-5BA4-4FF7-8191-66F71DCA9FF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05400" y="4114800"/>
              <a:ext cx="2847023" cy="2236166"/>
            </a:xfrm>
            <a:prstGeom prst="rect">
              <a:avLst/>
            </a:prstGeom>
          </p:spPr>
        </p:pic>
        <p:pic>
          <p:nvPicPr>
            <p:cNvPr id="6" name="Picture 5" descr="A close up of a logo&#10;&#10;Description automatically generated">
              <a:extLst>
                <a:ext uri="{FF2B5EF4-FFF2-40B4-BE49-F238E27FC236}">
                  <a16:creationId xmlns:a16="http://schemas.microsoft.com/office/drawing/2014/main" id="{B24C19BA-7C86-4EF2-B32A-8646E119B8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tretch>
              <a:fillRect/>
            </a:stretch>
          </p:blipFill>
          <p:spPr>
            <a:xfrm>
              <a:off x="6019800" y="3124200"/>
              <a:ext cx="1896534" cy="213360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7E7E78D-E78E-43AC-9348-DD69FF9C1423}"/>
                </a:ext>
              </a:extLst>
            </p:cNvPr>
            <p:cNvSpPr txBox="1"/>
            <p:nvPr/>
          </p:nvSpPr>
          <p:spPr>
            <a:xfrm>
              <a:off x="6711699" y="3219390"/>
              <a:ext cx="6832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/>
                <a:t>Rain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951384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17E445-AE0C-43F5-BDE7-D80D5CCBACD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123950"/>
            <a:ext cx="2947988" cy="4600575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Results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694925-1FDA-488E-A7B8-560D4A50D3B8}"/>
              </a:ext>
            </a:extLst>
          </p:cNvPr>
          <p:cNvSpPr txBox="1"/>
          <p:nvPr/>
        </p:nvSpPr>
        <p:spPr>
          <a:xfrm>
            <a:off x="81481" y="46575"/>
            <a:ext cx="2172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FOL002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F73B4F-A9D4-4157-9F72-BE12AF0414DC}"/>
              </a:ext>
            </a:extLst>
          </p:cNvPr>
          <p:cNvSpPr txBox="1"/>
          <p:nvPr/>
        </p:nvSpPr>
        <p:spPr>
          <a:xfrm>
            <a:off x="81481" y="4856360"/>
            <a:ext cx="5136472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CN_c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		= runoff curve number </a:t>
            </a: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fc 		= field capacity in the horizon (cm3 cm-3)</a:t>
            </a: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WP		= wilting point in the horizon (cm3 cm-3) </a:t>
            </a:r>
          </a:p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uslec_c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	= soil loss cover management factors</a:t>
            </a:r>
          </a:p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uslels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		= Universal Soil Loss Equation topographic factor </a:t>
            </a:r>
          </a:p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uslep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		= Universal Soil Loss Equation practice factor</a:t>
            </a: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FROC2	= fraction of organic carbon on sediment in benthic region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57B574-E399-48AB-A558-A92BAA935371}"/>
              </a:ext>
            </a:extLst>
          </p:cNvPr>
          <p:cNvSpPr txBox="1"/>
          <p:nvPr/>
        </p:nvSpPr>
        <p:spPr>
          <a:xfrm>
            <a:off x="5830734" y="4856360"/>
            <a:ext cx="6217641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app_rate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		= application rate (kg/ha)</a:t>
            </a:r>
          </a:p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uslek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			= Universal Soil Loss Equation (K) of soil erodibility</a:t>
            </a:r>
          </a:p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kd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			= dissociation constant (mL/g)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benthic_depth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	= depth of benthic region (m)</a:t>
            </a: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bf			= provides additional constant flow through water body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0D2DF5-97CD-48AD-A865-AF3EFB5BE9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7272"/>
            <a:ext cx="4047565" cy="4029311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E29E1C9-DEE7-49E0-AACA-44DBB9131D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7565" y="469808"/>
            <a:ext cx="4047565" cy="405677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0E1D87E-F3C7-4734-AE6D-A76E6F3BFC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5984" y="469808"/>
            <a:ext cx="4066016" cy="405677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8270283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17E445-AE0C-43F5-BDE7-D80D5CCBACD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123950"/>
            <a:ext cx="2947988" cy="4600575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Results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694925-1FDA-488E-A7B8-560D4A50D3B8}"/>
              </a:ext>
            </a:extLst>
          </p:cNvPr>
          <p:cNvSpPr txBox="1"/>
          <p:nvPr/>
        </p:nvSpPr>
        <p:spPr>
          <a:xfrm>
            <a:off x="81481" y="46575"/>
            <a:ext cx="2172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PGC010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F73B4F-A9D4-4157-9F72-BE12AF0414DC}"/>
              </a:ext>
            </a:extLst>
          </p:cNvPr>
          <p:cNvSpPr txBox="1"/>
          <p:nvPr/>
        </p:nvSpPr>
        <p:spPr>
          <a:xfrm>
            <a:off x="79219" y="4749165"/>
            <a:ext cx="581591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CN_c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			= runoff curve number </a:t>
            </a:r>
          </a:p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uslec_c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		= soil loss cover management factors</a:t>
            </a:r>
          </a:p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uslels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			= Universal Soil Loss Equation topographic factor </a:t>
            </a:r>
          </a:p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app_rate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		= application rate (kg/ha)</a:t>
            </a:r>
          </a:p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uslep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			= Universal Soil Loss Equation practice factor</a:t>
            </a:r>
          </a:p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kd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			= dissociation constant (mL/g)</a:t>
            </a:r>
          </a:p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uslek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			= Universal Soil Loss Equation (K) of soil erodibility</a:t>
            </a:r>
          </a:p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benthic_depth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	= depth of benthic region (m)</a:t>
            </a: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FROC2		= fraction of organic carbon on sediment in benthic region</a:t>
            </a: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SUSED		= suspended solids concentration in water column (mg/L)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57B574-E399-48AB-A558-A92BAA935371}"/>
              </a:ext>
            </a:extLst>
          </p:cNvPr>
          <p:cNvSpPr txBox="1"/>
          <p:nvPr/>
        </p:nvSpPr>
        <p:spPr>
          <a:xfrm>
            <a:off x="5974357" y="4749165"/>
            <a:ext cx="621764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FROC1 		= fraction of organic carbon on suspended sediment in water column</a:t>
            </a: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DOC1			= concentration of dissolved organic carbon in water column (mg/L)</a:t>
            </a:r>
          </a:p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anae_aq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		= benthic degradation half-life (days)</a:t>
            </a:r>
          </a:p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slp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			= land slope (%)</a:t>
            </a: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DSRATE		= dissolved phase pesticide decay rate for chemical (day-1)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bulk_density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		= bulk density of benthic region (g/mL)</a:t>
            </a:r>
          </a:p>
          <a:p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EA10A7A-EE7A-4061-A808-A781A39DC2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20" y="553772"/>
            <a:ext cx="3991593" cy="3996124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BAA3F91-4D69-443A-9DDB-77D2E5A130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3075" y="553772"/>
            <a:ext cx="3996118" cy="3991593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EB297A2-A7A5-4358-9ABB-9CB1FA9696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9193" y="553772"/>
            <a:ext cx="3991593" cy="3991593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4229045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E5F54-7BB7-443E-9FC8-9E2A2A5D2B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77274E-77C3-4885-8C19-1298073AA8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Summarize findings, etc.</a:t>
            </a:r>
          </a:p>
        </p:txBody>
      </p:sp>
    </p:spTree>
    <p:extLst>
      <p:ext uri="{BB962C8B-B14F-4D97-AF65-F5344CB8AC3E}">
        <p14:creationId xmlns:p14="http://schemas.microsoft.com/office/powerpoint/2010/main" val="28871277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4C5581-6B52-4ADE-91FA-5540804B8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The End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E2AB12-7BD4-43DA-AB31-B5C3042FD4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7717395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157398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306B8-A5BA-4E23-B764-DE7DCFDA2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407" y="1128408"/>
            <a:ext cx="3159354" cy="4601183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Deterministic Input Parameters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BB9AB4-8503-4997-AB59-78AEFD124C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3505" y="152399"/>
            <a:ext cx="5534025" cy="65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7892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306B8-A5BA-4E23-B764-DE7DCFDA2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407" y="1128408"/>
            <a:ext cx="3159354" cy="4601183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Deterministic Input Parameters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A6A914-A2A9-47CE-9926-02E9CD49FC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74" r="750"/>
          <a:stretch/>
        </p:blipFill>
        <p:spPr>
          <a:xfrm>
            <a:off x="4577977" y="514350"/>
            <a:ext cx="5403370" cy="63436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0C77889-BF69-4768-9BF9-170730841A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2" r="927"/>
          <a:stretch/>
        </p:blipFill>
        <p:spPr>
          <a:xfrm>
            <a:off x="4551850" y="126445"/>
            <a:ext cx="5403370" cy="50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623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306B8-A5BA-4E23-B764-DE7DCFDA2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407" y="1128408"/>
            <a:ext cx="3159354" cy="4601183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Deterministic Input Parameters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C77889-BF69-4768-9BF9-170730841A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2" r="927"/>
          <a:stretch/>
        </p:blipFill>
        <p:spPr>
          <a:xfrm>
            <a:off x="4577976" y="122994"/>
            <a:ext cx="5403370" cy="5048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9AE668-99CD-47BA-9E4C-5A90894EDD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7976" y="517890"/>
            <a:ext cx="5448300" cy="6340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8431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D8244-0207-4B78-8133-5FED1E79F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Probabilistic Input Ranges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D35D2C-DC46-4BF9-BAF3-C146534459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6269" y="0"/>
            <a:ext cx="5324475" cy="659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76543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D8244-0207-4B78-8133-5FED1E79F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Probabilistic Input Ranges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79F035-B92E-480A-B8F0-A7CDC1B6E5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9677" y="353085"/>
            <a:ext cx="5353050" cy="65049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FDAAA61-8D38-46D5-9758-82B6380A51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9202" y="0"/>
            <a:ext cx="5334000" cy="47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9965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175557-F14E-4906-8799-51D8AD460F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PWC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BCFBE7-0AF0-48D1-AE4C-E5613C675F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704675"/>
            <a:ext cx="7315200" cy="5280073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US EPA Office of Pesticide Program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Simulates pesticide concentration in surface water 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Pesticide Root Zone Model (PRZM)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Variable Volume Water Model (VVWM)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Site-specific inputs</a:t>
            </a:r>
          </a:p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58D5CDE-B7F8-4781-86DA-F0087635C49E}"/>
              </a:ext>
            </a:extLst>
          </p:cNvPr>
          <p:cNvGrpSpPr/>
          <p:nvPr/>
        </p:nvGrpSpPr>
        <p:grpSpPr>
          <a:xfrm>
            <a:off x="4437776" y="2650921"/>
            <a:ext cx="6126096" cy="4067251"/>
            <a:chOff x="471188" y="2237584"/>
            <a:chExt cx="8296676" cy="3976978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05B7434-785E-4FB0-B750-A2B7D3E503AE}"/>
                </a:ext>
              </a:extLst>
            </p:cNvPr>
            <p:cNvSpPr/>
            <p:nvPr/>
          </p:nvSpPr>
          <p:spPr bwMode="auto">
            <a:xfrm>
              <a:off x="471188" y="2237584"/>
              <a:ext cx="8201624" cy="3976978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endParaRP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7174F46-A4D6-4C99-B6BE-6F2BAA8914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4731" y="3376037"/>
              <a:ext cx="4239370" cy="2789261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C268BFD-36DD-4CFA-BF08-0B50E4E9C2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37091" y="3429000"/>
              <a:ext cx="4030773" cy="2712262"/>
            </a:xfrm>
            <a:prstGeom prst="rect">
              <a:avLst/>
            </a:prstGeom>
            <a:ln>
              <a:noFill/>
            </a:ln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732599E-FABA-4210-9039-7E88C68BC22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70699" y="2246226"/>
              <a:ext cx="2438400" cy="1331928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37C60326-F5D9-43FF-B412-4C1E71F421B0}"/>
              </a:ext>
            </a:extLst>
          </p:cNvPr>
          <p:cNvSpPr txBox="1"/>
          <p:nvPr/>
        </p:nvSpPr>
        <p:spPr>
          <a:xfrm>
            <a:off x="5161515" y="3132174"/>
            <a:ext cx="934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PRZM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52A050-3677-4F5C-9CD2-D08BA87D89AC}"/>
              </a:ext>
            </a:extLst>
          </p:cNvPr>
          <p:cNvSpPr txBox="1"/>
          <p:nvPr/>
        </p:nvSpPr>
        <p:spPr>
          <a:xfrm>
            <a:off x="8800013" y="3132174"/>
            <a:ext cx="934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VVWM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93C36EC-78E1-48A6-9780-C71E29A764A8}"/>
              </a:ext>
            </a:extLst>
          </p:cNvPr>
          <p:cNvSpPr/>
          <p:nvPr/>
        </p:nvSpPr>
        <p:spPr>
          <a:xfrm>
            <a:off x="4363770" y="2659759"/>
            <a:ext cx="6319319" cy="4067251"/>
          </a:xfrm>
          <a:prstGeom prst="rect">
            <a:avLst/>
          </a:prstGeom>
          <a:noFill/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2580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D8244-0207-4B78-8133-5FED1E79F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Probabilistic Input Ranges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989DEA-8049-4E13-B411-353CE58AEB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9202" y="0"/>
            <a:ext cx="5334000" cy="4762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335569D-1FF6-4E41-8034-A3A68B84AF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79" b="1"/>
          <a:stretch/>
        </p:blipFill>
        <p:spPr>
          <a:xfrm>
            <a:off x="4517302" y="407405"/>
            <a:ext cx="5257800" cy="5693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53606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0C9302-1A24-47E1-A0B6-1892CE5BA51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123950"/>
            <a:ext cx="2947988" cy="4600575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Application Rates Computation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46842C25-686F-4EEE-9200-4F4CDE169480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2494178352"/>
              </p:ext>
            </p:extLst>
          </p:nvPr>
        </p:nvGraphicFramePr>
        <p:xfrm>
          <a:off x="161541" y="572571"/>
          <a:ext cx="6848475" cy="3690620"/>
        </p:xfrm>
        <a:graphic>
          <a:graphicData uri="http://schemas.openxmlformats.org/drawingml/2006/table">
            <a:tbl>
              <a:tblPr/>
              <a:tblGrid>
                <a:gridCol w="781050">
                  <a:extLst>
                    <a:ext uri="{9D8B030D-6E8A-4147-A177-3AD203B41FA5}">
                      <a16:colId xmlns:a16="http://schemas.microsoft.com/office/drawing/2014/main" val="2053178941"/>
                    </a:ext>
                  </a:extLst>
                </a:gridCol>
                <a:gridCol w="857250">
                  <a:extLst>
                    <a:ext uri="{9D8B030D-6E8A-4147-A177-3AD203B41FA5}">
                      <a16:colId xmlns:a16="http://schemas.microsoft.com/office/drawing/2014/main" val="2385566453"/>
                    </a:ext>
                  </a:extLst>
                </a:gridCol>
                <a:gridCol w="866775">
                  <a:extLst>
                    <a:ext uri="{9D8B030D-6E8A-4147-A177-3AD203B41FA5}">
                      <a16:colId xmlns:a16="http://schemas.microsoft.com/office/drawing/2014/main" val="2930923346"/>
                    </a:ext>
                  </a:extLst>
                </a:gridCol>
                <a:gridCol w="1571625">
                  <a:extLst>
                    <a:ext uri="{9D8B030D-6E8A-4147-A177-3AD203B41FA5}">
                      <a16:colId xmlns:a16="http://schemas.microsoft.com/office/drawing/2014/main" val="1560719857"/>
                    </a:ext>
                  </a:extLst>
                </a:gridCol>
                <a:gridCol w="1019175">
                  <a:extLst>
                    <a:ext uri="{9D8B030D-6E8A-4147-A177-3AD203B41FA5}">
                      <a16:colId xmlns:a16="http://schemas.microsoft.com/office/drawing/2014/main" val="2304333447"/>
                    </a:ext>
                  </a:extLst>
                </a:gridCol>
                <a:gridCol w="619125">
                  <a:extLst>
                    <a:ext uri="{9D8B030D-6E8A-4147-A177-3AD203B41FA5}">
                      <a16:colId xmlns:a16="http://schemas.microsoft.com/office/drawing/2014/main" val="4081864463"/>
                    </a:ext>
                  </a:extLst>
                </a:gridCol>
                <a:gridCol w="1133475">
                  <a:extLst>
                    <a:ext uri="{9D8B030D-6E8A-4147-A177-3AD203B41FA5}">
                      <a16:colId xmlns:a16="http://schemas.microsoft.com/office/drawing/2014/main" val="1958947063"/>
                    </a:ext>
                  </a:extLst>
                </a:gridCol>
              </a:tblGrid>
              <a:tr h="523875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County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Sub-County District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Area of Sub-County (mi2)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Pop Density (people/mi2)</a:t>
                      </a:r>
                      <a:endParaRPr lang="en-US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FF00FF"/>
                          </a:solidFill>
                          <a:effectLst/>
                          <a:latin typeface="Arial" panose="020B0604020202020204" pitchFamily="34" charset="0"/>
                        </a:rPr>
                        <a:t>[1]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Area of Watershed intersecting County</a:t>
                      </a:r>
                      <a:endParaRPr lang="en-US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(mi2)  </a:t>
                      </a:r>
                      <a:r>
                        <a:rPr lang="en-US" sz="1000" b="1" i="0" u="none" strike="noStrike">
                          <a:solidFill>
                            <a:srgbClr val="FF00FF"/>
                          </a:solidFill>
                          <a:effectLst/>
                          <a:latin typeface="Arial" panose="020B0604020202020204" pitchFamily="34" charset="0"/>
                        </a:rPr>
                        <a:t>[2]</a:t>
                      </a: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                   (%)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Population in watershed</a:t>
                      </a:r>
                      <a:endParaRPr lang="en-US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FF00FF"/>
                          </a:solidFill>
                          <a:effectLst/>
                          <a:latin typeface="Arial" panose="020B0604020202020204" pitchFamily="34" charset="0"/>
                        </a:rPr>
                        <a:t>[1]*[2]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97351779"/>
                  </a:ext>
                </a:extLst>
              </a:tr>
              <a:tr h="266700">
                <a:tc rowSpan="3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Placer</a:t>
                      </a:r>
                      <a:endParaRPr lang="en-US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Lincoln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211.75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73015 / 211.75 = </a:t>
                      </a: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344.82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23.19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49.46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7997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87050296"/>
                  </a:ext>
                </a:extLst>
              </a:tr>
              <a:tr h="2667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Roseville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37.78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117209 / 37.78 = </a:t>
                      </a: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3102.41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15.61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33.29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48429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162131"/>
                  </a:ext>
                </a:extLst>
              </a:tr>
              <a:tr h="2667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Rocklin</a:t>
                      </a:r>
                      <a:endParaRPr lang="en-US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72.72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88195 / 72.72 = </a:t>
                      </a: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1212.80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6.74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14.38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8175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0235047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Subtotal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en-US" dirty="0">
                          <a:effectLst/>
                        </a:rPr>
                      </a:br>
                      <a:endParaRPr lang="en-US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en-US">
                          <a:effectLst/>
                        </a:rPr>
                      </a:b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en-US">
                          <a:effectLst/>
                        </a:rPr>
                      </a:b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45.54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97.13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64601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7883149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Sutter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South Sutter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131.96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2570 /131.96 = </a:t>
                      </a: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19.48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1.35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2.88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2253846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fontAlgn="t"/>
                      <a:br>
                        <a:rPr lang="en-US">
                          <a:effectLst/>
                        </a:rPr>
                      </a:b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en-US">
                          <a:effectLst/>
                        </a:rPr>
                      </a:b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en-US">
                          <a:effectLst/>
                        </a:rPr>
                      </a:b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en-US" dirty="0">
                          <a:effectLst/>
                        </a:rPr>
                      </a:br>
                      <a:endParaRPr lang="en-US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1.35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2.88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1862168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Total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en-US">
                          <a:effectLst/>
                        </a:rPr>
                      </a:b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en-US">
                          <a:effectLst/>
                        </a:rPr>
                      </a:b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en-US" dirty="0">
                          <a:effectLst/>
                        </a:rPr>
                      </a:br>
                      <a:endParaRPr lang="en-US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46.89</a:t>
                      </a:r>
                      <a:endParaRPr lang="en-US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100.00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646280</a:t>
                      </a:r>
                      <a:endParaRPr lang="en-US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9398722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F02FC8BD-CC44-4385-8EEA-5C217D426B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2545577"/>
              </p:ext>
            </p:extLst>
          </p:nvPr>
        </p:nvGraphicFramePr>
        <p:xfrm>
          <a:off x="7495049" y="575880"/>
          <a:ext cx="4343400" cy="1325880"/>
        </p:xfrm>
        <a:graphic>
          <a:graphicData uri="http://schemas.openxmlformats.org/drawingml/2006/table">
            <a:tbl>
              <a:tblPr/>
              <a:tblGrid>
                <a:gridCol w="723900">
                  <a:extLst>
                    <a:ext uri="{9D8B030D-6E8A-4147-A177-3AD203B41FA5}">
                      <a16:colId xmlns:a16="http://schemas.microsoft.com/office/drawing/2014/main" val="69281817"/>
                    </a:ext>
                  </a:extLst>
                </a:gridCol>
                <a:gridCol w="1085850">
                  <a:extLst>
                    <a:ext uri="{9D8B030D-6E8A-4147-A177-3AD203B41FA5}">
                      <a16:colId xmlns:a16="http://schemas.microsoft.com/office/drawing/2014/main" val="3751984508"/>
                    </a:ext>
                  </a:extLst>
                </a:gridCol>
                <a:gridCol w="1590675">
                  <a:extLst>
                    <a:ext uri="{9D8B030D-6E8A-4147-A177-3AD203B41FA5}">
                      <a16:colId xmlns:a16="http://schemas.microsoft.com/office/drawing/2014/main" val="2061844731"/>
                    </a:ext>
                  </a:extLst>
                </a:gridCol>
                <a:gridCol w="942975">
                  <a:extLst>
                    <a:ext uri="{9D8B030D-6E8A-4147-A177-3AD203B41FA5}">
                      <a16:colId xmlns:a16="http://schemas.microsoft.com/office/drawing/2014/main" val="3944908817"/>
                    </a:ext>
                  </a:extLst>
                </a:gridCol>
              </a:tblGrid>
              <a:tr h="523875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County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Total Population in County </a:t>
                      </a:r>
                      <a:r>
                        <a:rPr lang="en-US" sz="1000" b="1" i="0" u="none" strike="noStrike" dirty="0">
                          <a:solidFill>
                            <a:srgbClr val="FF00FF"/>
                          </a:solidFill>
                          <a:effectLst/>
                          <a:latin typeface="Arial" panose="020B0604020202020204" pitchFamily="34" charset="0"/>
                        </a:rPr>
                        <a:t>[3]</a:t>
                      </a:r>
                      <a:endParaRPr lang="en-US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Population in the watershed</a:t>
                      </a:r>
                      <a:endParaRPr lang="en-US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(from above table)</a:t>
                      </a:r>
                      <a:endParaRPr lang="en-US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FF00FF"/>
                          </a:solidFill>
                          <a:effectLst/>
                          <a:latin typeface="Arial" panose="020B0604020202020204" pitchFamily="34" charset="0"/>
                        </a:rPr>
                        <a:t>[4]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Fraction (%)</a:t>
                      </a:r>
                      <a:endParaRPr lang="en-US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FF00FF"/>
                          </a:solidFill>
                          <a:effectLst/>
                          <a:latin typeface="Arial" panose="020B0604020202020204" pitchFamily="34" charset="0"/>
                        </a:rPr>
                        <a:t>[4]/[3]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16086544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Placer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361518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64601</a:t>
                      </a:r>
                      <a:endParaRPr lang="en-US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17.87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9808626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Sutter</a:t>
                      </a:r>
                      <a:endParaRPr lang="en-US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95067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0.03</a:t>
                      </a:r>
                      <a:endParaRPr lang="en-US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9328254"/>
                  </a:ext>
                </a:extLst>
              </a:tr>
            </a:tbl>
          </a:graphicData>
        </a:graphic>
      </p:graphicFrame>
      <p:sp>
        <p:nvSpPr>
          <p:cNvPr id="9" name="Rectangle 1">
            <a:extLst>
              <a:ext uri="{FF2B5EF4-FFF2-40B4-BE49-F238E27FC236}">
                <a16:creationId xmlns:a16="http://schemas.microsoft.com/office/drawing/2014/main" id="{F5951594-B34B-4935-B7E5-58CF614C3A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1541" y="112216"/>
            <a:ext cx="247475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PGC Watershed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BD8162-3682-4E9F-B5E1-8A57BD6BDDE6}"/>
              </a:ext>
            </a:extLst>
          </p:cNvPr>
          <p:cNvSpPr txBox="1"/>
          <p:nvPr/>
        </p:nvSpPr>
        <p:spPr>
          <a:xfrm>
            <a:off x="7495049" y="2166212"/>
            <a:ext cx="398199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[17.87% * PUR(Placer County)] + [0.03% * PUR(Sutter County)]</a:t>
            </a:r>
            <a:endParaRPr lang="en-US" altLang="en-US" sz="4000" dirty="0">
              <a:highlight>
                <a:srgbClr val="FFFF00"/>
              </a:highlight>
              <a:latin typeface="Arial" panose="020B060402020202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665512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58C117-DDEE-49EA-90C9-DBA211A45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52C55C-4DFD-4AD5-AB59-F15C8DE34B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4518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2C6F9-6096-4023-93DE-9FD2EEA1EA1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123950"/>
            <a:ext cx="2947988" cy="4600575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Site Overview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00AF4C-B199-4B47-BC00-0637B59539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2308" y="40944"/>
            <a:ext cx="8862819" cy="6776111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9474444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2A03BD19-E951-4293-8195-90E9B999064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0311" y="461394"/>
                <a:ext cx="5364478" cy="5931017"/>
              </a:xfrm>
              <a:prstGeom prst="rect">
                <a:avLst/>
              </a:prstGeom>
            </p:spPr>
            <p:txBody>
              <a:bodyPr/>
              <a:lstStyle>
                <a:lvl1pPr marL="182880" indent="-18288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buClr>
                    <a:schemeClr val="accent1"/>
                  </a:buClr>
                  <a:buFont typeface="Wingdings 2" pitchFamily="18" charset="2"/>
                  <a:buChar char=""/>
                  <a:defRPr sz="20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18288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8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18288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6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18288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18288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18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Application Rate Process</a:t>
                </a:r>
              </a:p>
              <a:p>
                <a:pPr marL="0" indent="0">
                  <a:buNone/>
                </a:pPr>
                <a:endParaRPr lang="en-US" sz="6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PUR Urban Pesticide Use, 2009 – 2014, counties of interest</a:t>
                </a:r>
              </a:p>
              <a:p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Sum monthly applications (kg)</a:t>
                </a:r>
              </a:p>
              <a:p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Incorporated homeowner use (add 25% of reported urban use)</a:t>
                </a:r>
              </a:p>
              <a:p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Luo, 2015 method</a:t>
                </a:r>
              </a:p>
              <a:p>
                <a:pPr marL="0" indent="0">
                  <a:buNone/>
                </a:pPr>
                <a:endParaRPr lang="en-US" sz="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/>
                <a:r>
                  <a:rPr lang="en-US" sz="1400" dirty="0">
                    <a:solidFill>
                      <a:schemeClr val="accent1">
                        <a:lumMod val="7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Population fraction of County in Watershed</a:t>
                </a:r>
              </a:p>
              <a:p>
                <a:pPr marL="502920" lvl="1" indent="0">
                  <a:buNone/>
                </a:pPr>
                <a:endParaRPr lang="en-US" sz="600" i="1" dirty="0">
                  <a:latin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11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US" sz="11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𝑐𝑜𝑢𝑛𝑡𝑦</m:t>
                          </m:r>
                          <m:r>
                            <a:rPr lang="en-US" sz="11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 </m:t>
                          </m:r>
                          <m:r>
                            <a:rPr lang="en-US" sz="11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𝑠𝑢𝑏𝑑</m:t>
                          </m:r>
                          <m:r>
                            <a:rPr lang="en-US" sz="11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 </m:t>
                          </m:r>
                          <m:r>
                            <a:rPr lang="en-US" sz="11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𝑝𝑜𝑝</m:t>
                          </m:r>
                          <m:r>
                            <a:rPr lang="en-US" sz="11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. </m:t>
                          </m:r>
                          <m:r>
                            <a:rPr lang="en-US" sz="11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𝑑𝑒𝑛𝑠𝑖𝑡𝑦</m:t>
                          </m:r>
                          <m:r>
                            <a:rPr lang="en-US" sz="11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 × </m:t>
                          </m:r>
                          <m:r>
                            <a:rPr lang="en-US" sz="11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𝑎𝑟𝑒𝑎</m:t>
                          </m:r>
                          <m:r>
                            <a:rPr lang="en-US" sz="11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 </m:t>
                          </m:r>
                          <m:r>
                            <a:rPr lang="en-US" sz="11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𝑜𝑓</m:t>
                          </m:r>
                          <m:r>
                            <a:rPr lang="en-US" sz="11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 </m:t>
                          </m:r>
                          <m:r>
                            <a:rPr lang="en-US" sz="11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𝑤𝑎𝑡𝑒𝑟𝑠h𝑒𝑑</m:t>
                          </m:r>
                          <m:r>
                            <a:rPr lang="en-US" sz="11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 </m:t>
                          </m:r>
                          <m:r>
                            <a:rPr lang="en-US" sz="11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𝑖𝑛𝑡𝑒𝑟𝑠𝑒𝑐𝑡𝑖𝑛𝑔</m:t>
                          </m:r>
                          <m:r>
                            <a:rPr lang="en-US" sz="11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 </m:t>
                          </m:r>
                          <m:r>
                            <a:rPr lang="en-US" sz="11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𝑐𝑜𝑢𝑛𝑡𝑦</m:t>
                          </m:r>
                          <m:r>
                            <a:rPr lang="en-US" sz="11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 </m:t>
                          </m:r>
                          <m:r>
                            <a:rPr lang="en-US" sz="11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𝑠𝑢𝑏𝑑</m:t>
                          </m:r>
                          <m:r>
                            <a:rPr lang="en-US" sz="11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11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m:t> </m:t>
                          </m:r>
                        </m:num>
                        <m:den>
                          <m:r>
                            <a:rPr lang="en-US" sz="11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𝑡𝑜𝑡𝑎𝑙</m:t>
                          </m:r>
                          <m:r>
                            <a:rPr lang="en-US" sz="11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 </m:t>
                          </m:r>
                          <m:r>
                            <a:rPr lang="en-US" sz="11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𝑝𝑜𝑝𝑢𝑙𝑎𝑡𝑖𝑜𝑛</m:t>
                          </m:r>
                          <m:r>
                            <a:rPr lang="en-US" sz="11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 </m:t>
                          </m:r>
                          <m:r>
                            <a:rPr lang="en-US" sz="11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𝑖𝑛</m:t>
                          </m:r>
                          <m:r>
                            <a:rPr lang="en-US" sz="11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 </m:t>
                          </m:r>
                          <m:r>
                            <a:rPr lang="en-US" sz="11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𝑐𝑜𝑢𝑛𝑡𝑦</m:t>
                          </m:r>
                        </m:den>
                      </m:f>
                      <m:r>
                        <a:rPr lang="en-US" sz="11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</m:oMath>
                  </m:oMathPara>
                </a14:m>
                <a:endParaRPr lang="en-US" sz="11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:endParaRPr lang="en-US" sz="1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/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Urban Pesticide use in Watershed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2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8.39% 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×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𝑃𝑈𝑅</m:t>
                        </m:r>
                        <m:d>
                          <m:d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𝑆𝑎𝑐𝑟𝑎𝑚𝑒𝑛𝑡𝑜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 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𝐶𝑜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.</m:t>
                            </m:r>
                          </m:e>
                        </m:d>
                      </m:e>
                    </m:d>
                    <m:r>
                      <a:rPr lang="en-US" sz="12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  <m:d>
                      <m:dPr>
                        <m:begChr m:val="["/>
                        <m:endChr m:val="]"/>
                        <m:ctrlPr>
                          <a:rPr lang="en-US" sz="12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0.18%</m:t>
                        </m:r>
                        <m:r>
                          <a:rPr lang="en-US" sz="12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×</m:t>
                        </m:r>
                        <m:r>
                          <a:rPr lang="en-US" sz="12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𝑃𝑈𝑅</m:t>
                        </m:r>
                        <m:d>
                          <m:dPr>
                            <m:ctrlPr>
                              <a:rPr lang="en-US" sz="12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𝐸𝑙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 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𝐷𝑜𝑟𝑎𝑑𝑜</m:t>
                            </m:r>
                            <m:r>
                              <a:rPr lang="en-US" sz="12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 </m:t>
                            </m:r>
                            <m:r>
                              <a:rPr lang="en-US" sz="12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𝐶𝑜</m:t>
                            </m:r>
                            <m:r>
                              <a:rPr lang="en-US" sz="12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.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1200" dirty="0"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  <m:d>
                      <m:dPr>
                        <m:begChr m:val="["/>
                        <m:endChr m:val="]"/>
                        <m:ctrlPr>
                          <a:rPr lang="en-US" sz="12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sz="120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0.</m:t>
                        </m:r>
                        <m:r>
                          <a:rPr lang="en-US" sz="12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04%</m:t>
                        </m:r>
                        <m:r>
                          <a:rPr lang="en-US" sz="12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×</m:t>
                        </m:r>
                        <m:r>
                          <a:rPr lang="en-US" sz="12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𝑃𝑈𝑅</m:t>
                        </m:r>
                        <m:d>
                          <m:dPr>
                            <m:ctrlPr>
                              <a:rPr lang="en-US" sz="12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𝑃𝑙𝑎𝑐𝑒𝑟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 </m:t>
                            </m:r>
                            <m:r>
                              <a:rPr lang="en-US" sz="12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𝐶𝑜</m:t>
                            </m:r>
                            <m:r>
                              <a:rPr lang="en-US" sz="12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.</m:t>
                            </m:r>
                          </m:e>
                        </m:d>
                      </m:e>
                    </m:d>
                  </m:oMath>
                </a14:m>
                <a:endParaRPr lang="en-US" sz="1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/>
                <a:endParaRPr lang="en-US" sz="1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/>
                <a:endParaRPr lang="en-US" sz="1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Divide application by area of urban land cover in watershed (kg/ha)</a:t>
                </a:r>
              </a:p>
              <a:p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Input daily app. rates (2009 – 2014) : divide monthly application rate by number of days in month</a:t>
                </a:r>
              </a:p>
              <a:p>
                <a:pPr marL="0" indent="0">
                  <a:buNone/>
                </a:pPr>
                <a:endParaRPr lang="en-US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2A03BD19-E951-4293-8195-90E9B99906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311" y="461394"/>
                <a:ext cx="5364478" cy="5931017"/>
              </a:xfrm>
              <a:prstGeom prst="rect">
                <a:avLst/>
              </a:prstGeom>
              <a:blipFill>
                <a:blip r:embed="rId2"/>
                <a:stretch>
                  <a:fillRect l="-909" t="-1028" b="-50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B61DBB95-283C-4F50-9D89-8B3451E653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1966" y="803798"/>
            <a:ext cx="6870034" cy="5246208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37092649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0C9302-1A24-47E1-A0B6-1892CE5BA51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995363"/>
            <a:ext cx="2947988" cy="4602162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Application Rates Computation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7822E43-CC19-4BFF-9370-17ED9D07625A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934219041"/>
              </p:ext>
            </p:extLst>
          </p:nvPr>
        </p:nvGraphicFramePr>
        <p:xfrm>
          <a:off x="157597" y="502813"/>
          <a:ext cx="6785374" cy="5152169"/>
        </p:xfrm>
        <a:graphic>
          <a:graphicData uri="http://schemas.openxmlformats.org/drawingml/2006/table">
            <a:tbl>
              <a:tblPr/>
              <a:tblGrid>
                <a:gridCol w="821040">
                  <a:extLst>
                    <a:ext uri="{9D8B030D-6E8A-4147-A177-3AD203B41FA5}">
                      <a16:colId xmlns:a16="http://schemas.microsoft.com/office/drawing/2014/main" val="690886374"/>
                    </a:ext>
                  </a:extLst>
                </a:gridCol>
                <a:gridCol w="858789">
                  <a:extLst>
                    <a:ext uri="{9D8B030D-6E8A-4147-A177-3AD203B41FA5}">
                      <a16:colId xmlns:a16="http://schemas.microsoft.com/office/drawing/2014/main" val="1948390564"/>
                    </a:ext>
                  </a:extLst>
                </a:gridCol>
                <a:gridCol w="849351">
                  <a:extLst>
                    <a:ext uri="{9D8B030D-6E8A-4147-A177-3AD203B41FA5}">
                      <a16:colId xmlns:a16="http://schemas.microsoft.com/office/drawing/2014/main" val="2014522741"/>
                    </a:ext>
                  </a:extLst>
                </a:gridCol>
                <a:gridCol w="1613768">
                  <a:extLst>
                    <a:ext uri="{9D8B030D-6E8A-4147-A177-3AD203B41FA5}">
                      <a16:colId xmlns:a16="http://schemas.microsoft.com/office/drawing/2014/main" val="1420576671"/>
                    </a:ext>
                  </a:extLst>
                </a:gridCol>
                <a:gridCol w="849351">
                  <a:extLst>
                    <a:ext uri="{9D8B030D-6E8A-4147-A177-3AD203B41FA5}">
                      <a16:colId xmlns:a16="http://schemas.microsoft.com/office/drawing/2014/main" val="2602977106"/>
                    </a:ext>
                  </a:extLst>
                </a:gridCol>
                <a:gridCol w="670044">
                  <a:extLst>
                    <a:ext uri="{9D8B030D-6E8A-4147-A177-3AD203B41FA5}">
                      <a16:colId xmlns:a16="http://schemas.microsoft.com/office/drawing/2014/main" val="544638831"/>
                    </a:ext>
                  </a:extLst>
                </a:gridCol>
                <a:gridCol w="1123031">
                  <a:extLst>
                    <a:ext uri="{9D8B030D-6E8A-4147-A177-3AD203B41FA5}">
                      <a16:colId xmlns:a16="http://schemas.microsoft.com/office/drawing/2014/main" val="1707834201"/>
                    </a:ext>
                  </a:extLst>
                </a:gridCol>
              </a:tblGrid>
              <a:tr h="578817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County</a:t>
                      </a: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Sub-County District</a:t>
                      </a: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Area of Sub-County (mi2)</a:t>
                      </a: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Pop Density (people/mi2)</a:t>
                      </a:r>
                      <a:endParaRPr lang="en-US" sz="180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FF00FF"/>
                          </a:solidFill>
                          <a:effectLst/>
                          <a:latin typeface="Arial" panose="020B0604020202020204" pitchFamily="34" charset="0"/>
                        </a:rPr>
                        <a:t>[1]</a:t>
                      </a: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Area of Watershed intersecting County</a:t>
                      </a:r>
                      <a:endParaRPr lang="en-US" sz="1800" dirty="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(mi2)  </a:t>
                      </a:r>
                      <a:r>
                        <a:rPr lang="en-US" sz="1000" b="1" i="0" u="none" strike="noStrike" dirty="0">
                          <a:solidFill>
                            <a:srgbClr val="FF00FF"/>
                          </a:solidFill>
                          <a:effectLst/>
                          <a:latin typeface="Arial" panose="020B0604020202020204" pitchFamily="34" charset="0"/>
                        </a:rPr>
                        <a:t>[2]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              (%)</a:t>
                      </a:r>
                      <a:endParaRPr lang="en-US" sz="1800" dirty="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Population in watershed</a:t>
                      </a:r>
                      <a:endParaRPr lang="en-US" sz="180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FF00FF"/>
                          </a:solidFill>
                          <a:effectLst/>
                          <a:latin typeface="Arial" panose="020B0604020202020204" pitchFamily="34" charset="0"/>
                        </a:rPr>
                        <a:t>[1]*[2]</a:t>
                      </a: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22296162"/>
                  </a:ext>
                </a:extLst>
              </a:tr>
              <a:tr h="264243">
                <a:tc rowSpan="4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Sacramento</a:t>
                      </a:r>
                      <a:endParaRPr lang="en-US" sz="1800" dirty="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Folsom</a:t>
                      </a: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27.61</a:t>
                      </a: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73356 / 27.61 = </a:t>
                      </a: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2656.86</a:t>
                      </a: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26.21</a:t>
                      </a: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47.44</a:t>
                      </a: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69637</a:t>
                      </a: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1002161"/>
                  </a:ext>
                </a:extLst>
              </a:tr>
              <a:tr h="39762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Rancho Cordova</a:t>
                      </a:r>
                      <a:endParaRPr lang="en-US" sz="1800" dirty="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69.70</a:t>
                      </a: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114151 / 69.70 = </a:t>
                      </a: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1637.75</a:t>
                      </a: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14.46</a:t>
                      </a: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26.17</a:t>
                      </a: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23682</a:t>
                      </a: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9915202"/>
                  </a:ext>
                </a:extLst>
              </a:tr>
              <a:tr h="26424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Sacramento</a:t>
                      </a:r>
                      <a:endParaRPr lang="en-US" sz="1800" dirty="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375.67</a:t>
                      </a: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1097102 / 375.67 = </a:t>
                      </a: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2920.39</a:t>
                      </a: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9.64</a:t>
                      </a: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17.45</a:t>
                      </a: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28153</a:t>
                      </a: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2888751"/>
                  </a:ext>
                </a:extLst>
              </a:tr>
              <a:tr h="26424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Sloughhouse</a:t>
                      </a: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123.09</a:t>
                      </a: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7044 /123.09 = </a:t>
                      </a: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57.23</a:t>
                      </a: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2.44</a:t>
                      </a: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4.42</a:t>
                      </a: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140</a:t>
                      </a: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7443579"/>
                  </a:ext>
                </a:extLst>
              </a:tr>
              <a:tr h="669415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Subtotal</a:t>
                      </a: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en-US" sz="1800">
                          <a:effectLst/>
                        </a:rPr>
                      </a:b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en-US" sz="1800">
                          <a:effectLst/>
                        </a:rPr>
                      </a:b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en-US" sz="1800">
                          <a:effectLst/>
                        </a:rPr>
                      </a:b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en-US" sz="1800">
                          <a:effectLst/>
                        </a:rPr>
                      </a:b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en-US" sz="1800">
                          <a:effectLst/>
                        </a:rPr>
                      </a:b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121612</a:t>
                      </a: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4091351"/>
                  </a:ext>
                </a:extLst>
              </a:tr>
              <a:tr h="397622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El Dorado</a:t>
                      </a: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South El Dorado</a:t>
                      </a: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765.83</a:t>
                      </a: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105175 / 765.83 = </a:t>
                      </a: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137.33</a:t>
                      </a: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2.36</a:t>
                      </a: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4.27</a:t>
                      </a: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325</a:t>
                      </a: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09006199"/>
                  </a:ext>
                </a:extLst>
              </a:tr>
              <a:tr h="669415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Subtotal</a:t>
                      </a:r>
                      <a:endParaRPr lang="en-US" sz="1800" dirty="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en-US" sz="1800">
                          <a:effectLst/>
                        </a:rPr>
                      </a:b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en-US" sz="1800">
                          <a:effectLst/>
                        </a:rPr>
                      </a:b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en-US" sz="1800">
                          <a:effectLst/>
                        </a:rPr>
                      </a:b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en-US" sz="1800" dirty="0">
                          <a:effectLst/>
                        </a:rPr>
                      </a:br>
                      <a:endParaRPr lang="en-US" sz="1800" dirty="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en-US" sz="1800">
                          <a:effectLst/>
                        </a:rPr>
                      </a:b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325</a:t>
                      </a: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3600030"/>
                  </a:ext>
                </a:extLst>
              </a:tr>
              <a:tr h="276826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Placer</a:t>
                      </a: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Rocklin</a:t>
                      </a: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72.72</a:t>
                      </a: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88195 /72.72 = </a:t>
                      </a: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1212.80</a:t>
                      </a: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0.13</a:t>
                      </a: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0.24</a:t>
                      </a: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158</a:t>
                      </a: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33960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Subtotal</a:t>
                      </a: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en-US" sz="1800">
                          <a:effectLst/>
                        </a:rPr>
                      </a:b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en-US" sz="1800">
                          <a:effectLst/>
                        </a:rPr>
                      </a:b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en-US" sz="1800">
                          <a:effectLst/>
                        </a:rPr>
                      </a:b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en-US" sz="1800">
                          <a:effectLst/>
                        </a:rPr>
                      </a:b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en-US" sz="1800">
                          <a:effectLst/>
                        </a:rPr>
                      </a:b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158</a:t>
                      </a: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8819465"/>
                  </a:ext>
                </a:extLst>
              </a:tr>
              <a:tr h="669415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Total</a:t>
                      </a: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en-US" sz="1800">
                          <a:effectLst/>
                        </a:rPr>
                      </a:b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en-US" sz="1800">
                          <a:effectLst/>
                        </a:rPr>
                      </a:b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en-US" sz="1800" dirty="0">
                          <a:effectLst/>
                        </a:rPr>
                      </a:br>
                      <a:endParaRPr lang="en-US" sz="1800" dirty="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55.25</a:t>
                      </a: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100.00</a:t>
                      </a:r>
                      <a:endParaRPr lang="en-US" sz="180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122095</a:t>
                      </a:r>
                      <a:endParaRPr lang="en-US" sz="1800" dirty="0">
                        <a:effectLst/>
                      </a:endParaRPr>
                    </a:p>
                  </a:txBody>
                  <a:tcPr marL="62915" marR="62915" marT="62915" marB="6291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8686241"/>
                  </a:ext>
                </a:extLst>
              </a:tr>
            </a:tbl>
          </a:graphicData>
        </a:graphic>
      </p:graphicFrame>
      <p:sp>
        <p:nvSpPr>
          <p:cNvPr id="9" name="Rectangle 1">
            <a:extLst>
              <a:ext uri="{FF2B5EF4-FFF2-40B4-BE49-F238E27FC236}">
                <a16:creationId xmlns:a16="http://schemas.microsoft.com/office/drawing/2014/main" id="{F5951594-B34B-4935-B7E5-58CF614C3A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7597" y="63326"/>
            <a:ext cx="320812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Folsom Watershed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BD8162-3682-4E9F-B5E1-8A57BD6BDDE6}"/>
              </a:ext>
            </a:extLst>
          </p:cNvPr>
          <p:cNvSpPr txBox="1"/>
          <p:nvPr/>
        </p:nvSpPr>
        <p:spPr>
          <a:xfrm>
            <a:off x="7197483" y="2442371"/>
            <a:ext cx="48369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[8.39% * PUR(Sacramento County)] + </a:t>
            </a:r>
          </a:p>
          <a:p>
            <a:r>
              <a:rPr lang="en-US" sz="16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[0.18% * PUR(El Dorado County)] + </a:t>
            </a:r>
          </a:p>
          <a:p>
            <a:r>
              <a:rPr lang="en-US" sz="16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[0.04% * PUR(Placer County)]</a:t>
            </a:r>
            <a:endParaRPr lang="en-US" sz="1600" dirty="0">
              <a:highlight>
                <a:srgbClr val="FFFF00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925EBC3-78E2-446E-AE68-2BC91FC701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89344"/>
              </p:ext>
            </p:extLst>
          </p:nvPr>
        </p:nvGraphicFramePr>
        <p:xfrm>
          <a:off x="7343383" y="513070"/>
          <a:ext cx="4343400" cy="1620520"/>
        </p:xfrm>
        <a:graphic>
          <a:graphicData uri="http://schemas.openxmlformats.org/drawingml/2006/table">
            <a:tbl>
              <a:tblPr/>
              <a:tblGrid>
                <a:gridCol w="857250">
                  <a:extLst>
                    <a:ext uri="{9D8B030D-6E8A-4147-A177-3AD203B41FA5}">
                      <a16:colId xmlns:a16="http://schemas.microsoft.com/office/drawing/2014/main" val="2530844595"/>
                    </a:ext>
                  </a:extLst>
                </a:gridCol>
                <a:gridCol w="952500">
                  <a:extLst>
                    <a:ext uri="{9D8B030D-6E8A-4147-A177-3AD203B41FA5}">
                      <a16:colId xmlns:a16="http://schemas.microsoft.com/office/drawing/2014/main" val="1906601379"/>
                    </a:ext>
                  </a:extLst>
                </a:gridCol>
                <a:gridCol w="1581150">
                  <a:extLst>
                    <a:ext uri="{9D8B030D-6E8A-4147-A177-3AD203B41FA5}">
                      <a16:colId xmlns:a16="http://schemas.microsoft.com/office/drawing/2014/main" val="2288640732"/>
                    </a:ext>
                  </a:extLst>
                </a:gridCol>
                <a:gridCol w="952500">
                  <a:extLst>
                    <a:ext uri="{9D8B030D-6E8A-4147-A177-3AD203B41FA5}">
                      <a16:colId xmlns:a16="http://schemas.microsoft.com/office/drawing/2014/main" val="894595021"/>
                    </a:ext>
                  </a:extLst>
                </a:gridCol>
              </a:tblGrid>
              <a:tr h="523875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County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Total Population in County </a:t>
                      </a:r>
                      <a:endParaRPr lang="en-US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FF00FF"/>
                          </a:solidFill>
                          <a:effectLst/>
                          <a:latin typeface="Arial" panose="020B0604020202020204" pitchFamily="34" charset="0"/>
                        </a:rPr>
                        <a:t>[3]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Population in the watershed </a:t>
                      </a:r>
                      <a:endParaRPr lang="en-US" dirty="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(from above table)</a:t>
                      </a:r>
                      <a:endParaRPr lang="en-US" dirty="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 dirty="0">
                          <a:solidFill>
                            <a:srgbClr val="FF00FF"/>
                          </a:solidFill>
                          <a:effectLst/>
                          <a:latin typeface="Arial" panose="020B0604020202020204" pitchFamily="34" charset="0"/>
                        </a:rPr>
                        <a:t>[4]</a:t>
                      </a:r>
                      <a:endParaRPr lang="en-US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Fraction (%)</a:t>
                      </a:r>
                      <a:endParaRPr lang="en-US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FF00FF"/>
                          </a:solidFill>
                          <a:effectLst/>
                          <a:latin typeface="Arial" panose="020B0604020202020204" pitchFamily="34" charset="0"/>
                        </a:rPr>
                        <a:t>[4]/[3]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67106452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Sacramento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1450277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121612</a:t>
                      </a:r>
                      <a:endParaRPr lang="en-US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8.39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9103715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El Dorado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181465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325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0.18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3285632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Placer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361518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158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0.04</a:t>
                      </a:r>
                      <a:endParaRPr lang="en-US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86576"/>
                  </a:ext>
                </a:extLst>
              </a:tr>
            </a:tbl>
          </a:graphicData>
        </a:graphic>
      </p:graphicFrame>
      <p:sp>
        <p:nvSpPr>
          <p:cNvPr id="11" name="Rectangle 2">
            <a:extLst>
              <a:ext uri="{FF2B5EF4-FFF2-40B4-BE49-F238E27FC236}">
                <a16:creationId xmlns:a16="http://schemas.microsoft.com/office/drawing/2014/main" id="{6B110BE7-947E-4A87-BC3D-713FB9F673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00321" y="461644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39160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DB837-9576-4E93-83C0-743355390E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123837"/>
            <a:ext cx="3014388" cy="4601183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Deterministic Model setup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0D4B9B-F018-4E7D-A7A0-193414DF8C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27323" y="751438"/>
            <a:ext cx="7315200" cy="5884752"/>
          </a:xfrm>
        </p:spPr>
        <p:txBody>
          <a:bodyPr>
            <a:norm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Single value (conservative estimate) for all input parameters</a:t>
            </a:r>
          </a:p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*.wea weather file (Fry et al., 2016)</a:t>
            </a:r>
          </a:p>
          <a:p>
            <a:pPr lvl="1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One weather station assigned to each storm drain site based on nearest distance between storm drain and grid centroid</a:t>
            </a:r>
          </a:p>
          <a:p>
            <a:pPr lvl="1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Precipitation, Evapotranspiration, Temperature, Wind Speed, Solar Radiation</a:t>
            </a:r>
          </a:p>
          <a:p>
            <a:pPr lvl="1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2008 – 2014</a:t>
            </a:r>
          </a:p>
          <a:p>
            <a:pPr marL="502920" lvl="1" indent="0">
              <a:buNone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PUR monthly application rates (previous slide)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11792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1631220-E860-4A3B-A669-27EC17CD30DC}"/>
              </a:ext>
            </a:extLst>
          </p:cNvPr>
          <p:cNvSpPr/>
          <p:nvPr/>
        </p:nvSpPr>
        <p:spPr>
          <a:xfrm>
            <a:off x="64880" y="2521014"/>
            <a:ext cx="2673790" cy="134896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90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en-US" sz="13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Conduct Latin Hypercube sampling for each parameter</a:t>
            </a:r>
          </a:p>
          <a:p>
            <a:pPr marL="342900" indent="-342900">
              <a:buAutoNum type="arabicPeriod"/>
            </a:pPr>
            <a:endParaRPr lang="en-US" sz="13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AutoNum type="arabicPeriod"/>
            </a:pPr>
            <a:r>
              <a:rPr lang="en-US" sz="13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Create input data frame and store inputs (5000 values for each parameter)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F56C26-648E-47F5-AB1F-D332CAD23D4C}"/>
              </a:ext>
            </a:extLst>
          </p:cNvPr>
          <p:cNvSpPr txBox="1"/>
          <p:nvPr/>
        </p:nvSpPr>
        <p:spPr>
          <a:xfrm>
            <a:off x="27134" y="2222302"/>
            <a:ext cx="267379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>
                <a:latin typeface="Arial" panose="020B0604020202020204" pitchFamily="34" charset="0"/>
                <a:cs typeface="Arial" panose="020B0604020202020204" pitchFamily="34" charset="0"/>
              </a:rPr>
              <a:t>02_lhs_parameterization.R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AD2A796-3E4A-4911-B121-6EF033087666}"/>
              </a:ext>
            </a:extLst>
          </p:cNvPr>
          <p:cNvSpPr/>
          <p:nvPr/>
        </p:nvSpPr>
        <p:spPr>
          <a:xfrm>
            <a:off x="180880" y="1506017"/>
            <a:ext cx="2279207" cy="40740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lhs_input_ranges.csv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E0D15F9-CA85-45C7-BA19-708DF21E1081}"/>
              </a:ext>
            </a:extLst>
          </p:cNvPr>
          <p:cNvCxnSpPr/>
          <p:nvPr/>
        </p:nvCxnSpPr>
        <p:spPr>
          <a:xfrm>
            <a:off x="1320483" y="1989377"/>
            <a:ext cx="0" cy="29876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A29B225B-CCF5-41E4-B867-8809448CB599}"/>
              </a:ext>
            </a:extLst>
          </p:cNvPr>
          <p:cNvSpPr/>
          <p:nvPr/>
        </p:nvSpPr>
        <p:spPr>
          <a:xfrm>
            <a:off x="3258294" y="1422247"/>
            <a:ext cx="3839624" cy="2032418"/>
          </a:xfrm>
          <a:prstGeom prst="rect">
            <a:avLst/>
          </a:prstGeom>
          <a:noFill/>
          <a:ln w="190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5E78C58-F180-4461-9B36-1C13FA121FD3}"/>
              </a:ext>
            </a:extLst>
          </p:cNvPr>
          <p:cNvSpPr txBox="1"/>
          <p:nvPr/>
        </p:nvSpPr>
        <p:spPr>
          <a:xfrm>
            <a:off x="3229067" y="1082944"/>
            <a:ext cx="279148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>
                <a:latin typeface="Arial" panose="020B0604020202020204" pitchFamily="34" charset="0"/>
                <a:cs typeface="Arial" panose="020B0604020202020204" pitchFamily="34" charset="0"/>
              </a:rPr>
              <a:t>03_write_update_run_pwc.R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93D7F9C-C6D5-46B2-94D7-42E8BFB6C5CE}"/>
              </a:ext>
            </a:extLst>
          </p:cNvPr>
          <p:cNvSpPr txBox="1"/>
          <p:nvPr/>
        </p:nvSpPr>
        <p:spPr>
          <a:xfrm>
            <a:off x="3235485" y="3846306"/>
            <a:ext cx="279148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>
                <a:latin typeface="Arial" panose="020B0604020202020204" pitchFamily="34" charset="0"/>
                <a:cs typeface="Arial" panose="020B0604020202020204" pitchFamily="34" charset="0"/>
              </a:rPr>
              <a:t>04_write_update_vvwm.R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FFF30D6-91E3-4FA4-AD54-ABAEE49701C9}"/>
              </a:ext>
            </a:extLst>
          </p:cNvPr>
          <p:cNvSpPr/>
          <p:nvPr/>
        </p:nvSpPr>
        <p:spPr>
          <a:xfrm>
            <a:off x="3761899" y="1981390"/>
            <a:ext cx="1335387" cy="40740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PRZM5.inp</a:t>
            </a:r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5516DFE0-7559-4D6C-BB31-31D38DA5DE97}"/>
              </a:ext>
            </a:extLst>
          </p:cNvPr>
          <p:cNvCxnSpPr>
            <a:cxnSpLocks/>
          </p:cNvCxnSpPr>
          <p:nvPr/>
        </p:nvCxnSpPr>
        <p:spPr>
          <a:xfrm flipV="1">
            <a:off x="2786747" y="2171565"/>
            <a:ext cx="935525" cy="780484"/>
          </a:xfrm>
          <a:prstGeom prst="bentConnector3">
            <a:avLst>
              <a:gd name="adj1" fmla="val 33548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CEAAF0CF-701B-4508-9AE6-177056BF6003}"/>
              </a:ext>
            </a:extLst>
          </p:cNvPr>
          <p:cNvSpPr txBox="1"/>
          <p:nvPr/>
        </p:nvSpPr>
        <p:spPr>
          <a:xfrm>
            <a:off x="3235485" y="1913422"/>
            <a:ext cx="6518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update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7992274F-56DB-4FD5-9A7B-8EA284C9D2FE}"/>
              </a:ext>
            </a:extLst>
          </p:cNvPr>
          <p:cNvSpPr/>
          <p:nvPr/>
        </p:nvSpPr>
        <p:spPr>
          <a:xfrm>
            <a:off x="4241550" y="1485527"/>
            <a:ext cx="1434975" cy="40740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PRZM5.exe</a:t>
            </a:r>
          </a:p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*.wea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6A4F5F1E-6A0A-4727-8158-7B39B9095E31}"/>
              </a:ext>
            </a:extLst>
          </p:cNvPr>
          <p:cNvCxnSpPr>
            <a:cxnSpLocks/>
          </p:cNvCxnSpPr>
          <p:nvPr/>
        </p:nvCxnSpPr>
        <p:spPr>
          <a:xfrm>
            <a:off x="5183109" y="2185092"/>
            <a:ext cx="724277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2051B0A5-1D49-4D60-A1EE-7ED666EAE598}"/>
              </a:ext>
            </a:extLst>
          </p:cNvPr>
          <p:cNvCxnSpPr/>
          <p:nvPr/>
        </p:nvCxnSpPr>
        <p:spPr>
          <a:xfrm>
            <a:off x="5483741" y="1844572"/>
            <a:ext cx="443620" cy="26099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64C76A6E-053D-4663-ADC5-4BF845C287C9}"/>
              </a:ext>
            </a:extLst>
          </p:cNvPr>
          <p:cNvSpPr txBox="1"/>
          <p:nvPr/>
        </p:nvSpPr>
        <p:spPr>
          <a:xfrm>
            <a:off x="5878134" y="1892932"/>
            <a:ext cx="935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copy </a:t>
            </a: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run PRZM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9046D361-0BC2-43CC-9085-E5925E1C4CA6}"/>
              </a:ext>
            </a:extLst>
          </p:cNvPr>
          <p:cNvSpPr/>
          <p:nvPr/>
        </p:nvSpPr>
        <p:spPr>
          <a:xfrm>
            <a:off x="5888219" y="2793442"/>
            <a:ext cx="915354" cy="51511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*.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zts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*.prn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AF970137-45FC-4661-8768-E9453F0FE8C0}"/>
              </a:ext>
            </a:extLst>
          </p:cNvPr>
          <p:cNvCxnSpPr>
            <a:stCxn id="40" idx="2"/>
          </p:cNvCxnSpPr>
          <p:nvPr/>
        </p:nvCxnSpPr>
        <p:spPr>
          <a:xfrm>
            <a:off x="6345897" y="2354597"/>
            <a:ext cx="582" cy="38860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1DB87E47-4A97-41F0-B927-C1BC287CCE02}"/>
              </a:ext>
            </a:extLst>
          </p:cNvPr>
          <p:cNvSpPr/>
          <p:nvPr/>
        </p:nvSpPr>
        <p:spPr>
          <a:xfrm>
            <a:off x="3258294" y="4155261"/>
            <a:ext cx="3839624" cy="2032418"/>
          </a:xfrm>
          <a:prstGeom prst="rect">
            <a:avLst/>
          </a:prstGeom>
          <a:noFill/>
          <a:ln w="190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CACA915C-0BDD-401B-95D6-256B7DE9C4C4}"/>
              </a:ext>
            </a:extLst>
          </p:cNvPr>
          <p:cNvSpPr/>
          <p:nvPr/>
        </p:nvSpPr>
        <p:spPr>
          <a:xfrm>
            <a:off x="3636294" y="4764065"/>
            <a:ext cx="1948860" cy="30686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vvwmTransfer.txt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AA9CC524-2766-4260-9E13-D7520D7FAFED}"/>
              </a:ext>
            </a:extLst>
          </p:cNvPr>
          <p:cNvSpPr/>
          <p:nvPr/>
        </p:nvSpPr>
        <p:spPr>
          <a:xfrm>
            <a:off x="4241550" y="4287882"/>
            <a:ext cx="1480238" cy="3338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VVWM.exe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AFA296B0-1C5D-4ADA-ADF5-B7F22C42316D}"/>
              </a:ext>
            </a:extLst>
          </p:cNvPr>
          <p:cNvSpPr/>
          <p:nvPr/>
        </p:nvSpPr>
        <p:spPr>
          <a:xfrm>
            <a:off x="5784000" y="5493914"/>
            <a:ext cx="969938" cy="58019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*.csv</a:t>
            </a:r>
          </a:p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*.txt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7F901454-5802-4945-B834-C7EF8CCA3316}"/>
              </a:ext>
            </a:extLst>
          </p:cNvPr>
          <p:cNvCxnSpPr>
            <a:cxnSpLocks/>
          </p:cNvCxnSpPr>
          <p:nvPr/>
        </p:nvCxnSpPr>
        <p:spPr>
          <a:xfrm>
            <a:off x="5296274" y="4946357"/>
            <a:ext cx="724277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0D5CF4F4-5831-47B2-995B-9D539A752253}"/>
              </a:ext>
            </a:extLst>
          </p:cNvPr>
          <p:cNvCxnSpPr/>
          <p:nvPr/>
        </p:nvCxnSpPr>
        <p:spPr>
          <a:xfrm>
            <a:off x="5597901" y="4613404"/>
            <a:ext cx="443620" cy="26099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DC1BCE28-6957-4830-9F04-9DE01CD4C3AB}"/>
              </a:ext>
            </a:extLst>
          </p:cNvPr>
          <p:cNvSpPr txBox="1"/>
          <p:nvPr/>
        </p:nvSpPr>
        <p:spPr>
          <a:xfrm>
            <a:off x="5992439" y="4621752"/>
            <a:ext cx="935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copy </a:t>
            </a: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run VVWM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6C0B42C7-7769-45AE-A6D2-1A9D197CC1A8}"/>
              </a:ext>
            </a:extLst>
          </p:cNvPr>
          <p:cNvCxnSpPr/>
          <p:nvPr/>
        </p:nvCxnSpPr>
        <p:spPr>
          <a:xfrm>
            <a:off x="6295811" y="5070934"/>
            <a:ext cx="582" cy="38860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DCEBBC71-929F-41BB-B627-67D5834DE93E}"/>
              </a:ext>
            </a:extLst>
          </p:cNvPr>
          <p:cNvSpPr txBox="1"/>
          <p:nvPr/>
        </p:nvSpPr>
        <p:spPr>
          <a:xfrm>
            <a:off x="3212480" y="4643890"/>
            <a:ext cx="6518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update</a:t>
            </a:r>
          </a:p>
        </p:txBody>
      </p: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1C083249-6915-4867-87D7-BE5B8B6F3C48}"/>
              </a:ext>
            </a:extLst>
          </p:cNvPr>
          <p:cNvCxnSpPr/>
          <p:nvPr/>
        </p:nvCxnSpPr>
        <p:spPr>
          <a:xfrm>
            <a:off x="3069125" y="4967767"/>
            <a:ext cx="46927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A0533CD9-DA9E-4D7D-97FC-7D1DB685E2EF}"/>
              </a:ext>
            </a:extLst>
          </p:cNvPr>
          <p:cNvCxnSpPr>
            <a:cxnSpLocks/>
          </p:cNvCxnSpPr>
          <p:nvPr/>
        </p:nvCxnSpPr>
        <p:spPr>
          <a:xfrm flipH="1">
            <a:off x="3060071" y="3700705"/>
            <a:ext cx="9054" cy="127870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30D003B9-FFF6-4399-B5B5-66216A35462B}"/>
              </a:ext>
            </a:extLst>
          </p:cNvPr>
          <p:cNvCxnSpPr>
            <a:cxnSpLocks/>
          </p:cNvCxnSpPr>
          <p:nvPr/>
        </p:nvCxnSpPr>
        <p:spPr>
          <a:xfrm flipH="1">
            <a:off x="2786747" y="3700705"/>
            <a:ext cx="28237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ectangle 90">
            <a:extLst>
              <a:ext uri="{FF2B5EF4-FFF2-40B4-BE49-F238E27FC236}">
                <a16:creationId xmlns:a16="http://schemas.microsoft.com/office/drawing/2014/main" id="{9EE5BEF1-25ED-45C4-B1A1-5335D8971805}"/>
              </a:ext>
            </a:extLst>
          </p:cNvPr>
          <p:cNvSpPr/>
          <p:nvPr/>
        </p:nvSpPr>
        <p:spPr>
          <a:xfrm>
            <a:off x="7539591" y="2368496"/>
            <a:ext cx="1530532" cy="235214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90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en-US" sz="13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Create time array</a:t>
            </a:r>
          </a:p>
          <a:p>
            <a:pPr marL="342900" indent="-342900">
              <a:buAutoNum type="arabicPeriod"/>
            </a:pPr>
            <a:endParaRPr lang="en-US" sz="13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AutoNum type="arabicPeriod"/>
            </a:pPr>
            <a:r>
              <a:rPr lang="en-US" sz="13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Store outputs as time series (*.</a:t>
            </a:r>
            <a:r>
              <a:rPr lang="en-US" sz="13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RData</a:t>
            </a:r>
            <a:r>
              <a:rPr lang="en-US" sz="13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*.csv)</a:t>
            </a:r>
            <a:r>
              <a:rPr lang="en-US" sz="13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796C6BEF-0026-48B2-9D67-DC7ACFF92128}"/>
              </a:ext>
            </a:extLst>
          </p:cNvPr>
          <p:cNvSpPr/>
          <p:nvPr/>
        </p:nvSpPr>
        <p:spPr>
          <a:xfrm>
            <a:off x="9851436" y="2107356"/>
            <a:ext cx="1950014" cy="109221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90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en-US" sz="13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Compute PCC (daily and max)</a:t>
            </a:r>
            <a:endParaRPr lang="en-US" sz="1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97CE60A5-5E7A-4F4D-95A9-64AABA966B4D}"/>
              </a:ext>
            </a:extLst>
          </p:cNvPr>
          <p:cNvSpPr/>
          <p:nvPr/>
        </p:nvSpPr>
        <p:spPr>
          <a:xfrm>
            <a:off x="9851436" y="5222885"/>
            <a:ext cx="1950014" cy="130427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90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en-US" sz="13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Create PCC graphics</a:t>
            </a:r>
          </a:p>
          <a:p>
            <a:pPr marL="342900" indent="-342900">
              <a:buAutoNum type="arabicPeriod"/>
            </a:pPr>
            <a:endParaRPr lang="en-US" sz="13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AutoNum type="arabicPeriod"/>
            </a:pPr>
            <a:r>
              <a:rPr lang="en-US" sz="13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Create percentiles plots</a:t>
            </a:r>
            <a:endParaRPr lang="en-US" sz="1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D6E2C07F-E28E-4C48-96DC-A517A254A7E3}"/>
              </a:ext>
            </a:extLst>
          </p:cNvPr>
          <p:cNvSpPr txBox="1"/>
          <p:nvPr/>
        </p:nvSpPr>
        <p:spPr>
          <a:xfrm>
            <a:off x="7427098" y="2062209"/>
            <a:ext cx="279148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>
                <a:latin typeface="Arial" panose="020B0604020202020204" pitchFamily="34" charset="0"/>
                <a:cs typeface="Arial" panose="020B0604020202020204" pitchFamily="34" charset="0"/>
              </a:rPr>
              <a:t>05_write_output_into_df.R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80E257EC-4E09-40B3-8150-A7404735C12E}"/>
              </a:ext>
            </a:extLst>
          </p:cNvPr>
          <p:cNvSpPr txBox="1"/>
          <p:nvPr/>
        </p:nvSpPr>
        <p:spPr>
          <a:xfrm>
            <a:off x="9749285" y="1613126"/>
            <a:ext cx="261821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>
                <a:latin typeface="Arial" panose="020B0604020202020204" pitchFamily="34" charset="0"/>
                <a:cs typeface="Arial" panose="020B0604020202020204" pitchFamily="34" charset="0"/>
              </a:rPr>
              <a:t>06a_pcc_computation_daily.R</a:t>
            </a:r>
          </a:p>
          <a:p>
            <a:r>
              <a:rPr lang="en-US" sz="1300" dirty="0">
                <a:latin typeface="Arial" panose="020B0604020202020204" pitchFamily="34" charset="0"/>
                <a:cs typeface="Arial" panose="020B0604020202020204" pitchFamily="34" charset="0"/>
              </a:rPr>
              <a:t>06b_pcc_computation_max.R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BF45744D-9CF9-49BB-A764-967062107F77}"/>
              </a:ext>
            </a:extLst>
          </p:cNvPr>
          <p:cNvSpPr txBox="1"/>
          <p:nvPr/>
        </p:nvSpPr>
        <p:spPr>
          <a:xfrm>
            <a:off x="9749285" y="4306156"/>
            <a:ext cx="236606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>
                <a:latin typeface="Arial" panose="020B0604020202020204" pitchFamily="34" charset="0"/>
                <a:cs typeface="Arial" panose="020B0604020202020204" pitchFamily="34" charset="0"/>
              </a:rPr>
              <a:t>07a_pcc_graphics_daily.R</a:t>
            </a:r>
          </a:p>
          <a:p>
            <a:r>
              <a:rPr lang="en-US" sz="1300" dirty="0">
                <a:latin typeface="Arial" panose="020B0604020202020204" pitchFamily="34" charset="0"/>
                <a:cs typeface="Arial" panose="020B0604020202020204" pitchFamily="34" charset="0"/>
              </a:rPr>
              <a:t>07a2_pcc_graphics_daily.R</a:t>
            </a:r>
          </a:p>
          <a:p>
            <a:r>
              <a:rPr lang="en-US" sz="1300" dirty="0">
                <a:latin typeface="Arial" panose="020B0604020202020204" pitchFamily="34" charset="0"/>
                <a:cs typeface="Arial" panose="020B0604020202020204" pitchFamily="34" charset="0"/>
              </a:rPr>
              <a:t>07b_pcc_graphics_max.R</a:t>
            </a:r>
          </a:p>
          <a:p>
            <a:r>
              <a:rPr lang="en-US" sz="1300" dirty="0">
                <a:latin typeface="Arial" panose="020B0604020202020204" pitchFamily="34" charset="0"/>
                <a:cs typeface="Arial" panose="020B0604020202020204" pitchFamily="34" charset="0"/>
              </a:rPr>
              <a:t>07c_percentile_graphics.R</a:t>
            </a:r>
          </a:p>
        </p:txBody>
      </p:sp>
      <p:cxnSp>
        <p:nvCxnSpPr>
          <p:cNvPr id="97" name="Connector: Elbow 96">
            <a:extLst>
              <a:ext uri="{FF2B5EF4-FFF2-40B4-BE49-F238E27FC236}">
                <a16:creationId xmlns:a16="http://schemas.microsoft.com/office/drawing/2014/main" id="{D31FD4D5-705E-4579-A9EB-8767B5C87121}"/>
              </a:ext>
            </a:extLst>
          </p:cNvPr>
          <p:cNvCxnSpPr>
            <a:cxnSpLocks/>
          </p:cNvCxnSpPr>
          <p:nvPr/>
        </p:nvCxnSpPr>
        <p:spPr>
          <a:xfrm flipV="1">
            <a:off x="6884890" y="3832920"/>
            <a:ext cx="935525" cy="780484"/>
          </a:xfrm>
          <a:prstGeom prst="bentConnector3">
            <a:avLst>
              <a:gd name="adj1" fmla="val 49032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nector: Elbow 98">
            <a:extLst>
              <a:ext uri="{FF2B5EF4-FFF2-40B4-BE49-F238E27FC236}">
                <a16:creationId xmlns:a16="http://schemas.microsoft.com/office/drawing/2014/main" id="{94A3EE03-D525-4B86-964B-B7D90E283A87}"/>
              </a:ext>
            </a:extLst>
          </p:cNvPr>
          <p:cNvCxnSpPr>
            <a:cxnSpLocks/>
          </p:cNvCxnSpPr>
          <p:nvPr/>
        </p:nvCxnSpPr>
        <p:spPr>
          <a:xfrm>
            <a:off x="6927964" y="2438456"/>
            <a:ext cx="892451" cy="612542"/>
          </a:xfrm>
          <a:prstGeom prst="bentConnector3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E4D0B987-2F04-4F2E-B313-F39FFE8FFA78}"/>
              </a:ext>
            </a:extLst>
          </p:cNvPr>
          <p:cNvCxnSpPr/>
          <p:nvPr/>
        </p:nvCxnSpPr>
        <p:spPr>
          <a:xfrm>
            <a:off x="9162107" y="3050998"/>
            <a:ext cx="587178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4E560824-6D17-497B-88BB-780063F5C6CA}"/>
              </a:ext>
            </a:extLst>
          </p:cNvPr>
          <p:cNvCxnSpPr/>
          <p:nvPr/>
        </p:nvCxnSpPr>
        <p:spPr>
          <a:xfrm>
            <a:off x="10826443" y="3308555"/>
            <a:ext cx="0" cy="99760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A886471F-70AB-44F2-9057-BB5600A05C6C}"/>
              </a:ext>
            </a:extLst>
          </p:cNvPr>
          <p:cNvSpPr txBox="1"/>
          <p:nvPr/>
        </p:nvSpPr>
        <p:spPr>
          <a:xfrm>
            <a:off x="180880" y="108642"/>
            <a:ext cx="583967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latin typeface="Arial" panose="020B0604020202020204" pitchFamily="34" charset="0"/>
                <a:cs typeface="Arial" panose="020B0604020202020204" pitchFamily="34" charset="0"/>
              </a:rPr>
              <a:t>Probabilistic Model setup</a:t>
            </a:r>
          </a:p>
        </p:txBody>
      </p:sp>
    </p:spTree>
    <p:extLst>
      <p:ext uri="{BB962C8B-B14F-4D97-AF65-F5344CB8AC3E}">
        <p14:creationId xmlns:p14="http://schemas.microsoft.com/office/powerpoint/2010/main" val="3794244527"/>
      </p:ext>
    </p:extLst>
  </p:cSld>
  <p:clrMapOvr>
    <a:masterClrMapping/>
  </p:clrMapOvr>
</p:sld>
</file>

<file path=ppt/theme/theme1.xml><?xml version="1.0" encoding="utf-8"?>
<a:theme xmlns:a="http://schemas.openxmlformats.org/drawingml/2006/main" name="Frame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627</TotalTime>
  <Words>1016</Words>
  <Application>Microsoft Office PowerPoint</Application>
  <PresentationFormat>Widescreen</PresentationFormat>
  <Paragraphs>365</Paragraphs>
  <Slides>42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8" baseType="lpstr">
      <vt:lpstr>Arial</vt:lpstr>
      <vt:lpstr>Cambria Math</vt:lpstr>
      <vt:lpstr>Corbel</vt:lpstr>
      <vt:lpstr>Courier New</vt:lpstr>
      <vt:lpstr>Wingdings 2</vt:lpstr>
      <vt:lpstr>Frame</vt:lpstr>
      <vt:lpstr>Sensitivity Analysis and  Model Evaluation of  Bifenthrin Surface Water Concentrations  from California Urban Runoff </vt:lpstr>
      <vt:lpstr>Goals</vt:lpstr>
      <vt:lpstr>Study Overview</vt:lpstr>
      <vt:lpstr>PWC</vt:lpstr>
      <vt:lpstr>Site Overview</vt:lpstr>
      <vt:lpstr>PowerPoint Presentation</vt:lpstr>
      <vt:lpstr>Application Rates Computation</vt:lpstr>
      <vt:lpstr>Deterministic Model setup</vt:lpstr>
      <vt:lpstr>PowerPoint Presentation</vt:lpstr>
      <vt:lpstr>Percentile Plots   (water column) </vt:lpstr>
      <vt:lpstr>Results</vt:lpstr>
      <vt:lpstr>Results</vt:lpstr>
      <vt:lpstr>Results</vt:lpstr>
      <vt:lpstr>Results</vt:lpstr>
      <vt:lpstr>Results</vt:lpstr>
      <vt:lpstr>Results</vt:lpstr>
      <vt:lpstr>Results</vt:lpstr>
      <vt:lpstr>Results</vt:lpstr>
      <vt:lpstr>Results</vt:lpstr>
      <vt:lpstr>Results</vt:lpstr>
      <vt:lpstr>Percentile Plots   (benthic zone) </vt:lpstr>
      <vt:lpstr>Results</vt:lpstr>
      <vt:lpstr>Results</vt:lpstr>
      <vt:lpstr>Results</vt:lpstr>
      <vt:lpstr>Results</vt:lpstr>
      <vt:lpstr>Results</vt:lpstr>
      <vt:lpstr>Results</vt:lpstr>
      <vt:lpstr>PowerPoint Presentation</vt:lpstr>
      <vt:lpstr>Partial Correlation Coefficients</vt:lpstr>
      <vt:lpstr>Results </vt:lpstr>
      <vt:lpstr>Results </vt:lpstr>
      <vt:lpstr>Summary</vt:lpstr>
      <vt:lpstr>The End</vt:lpstr>
      <vt:lpstr>PowerPoint Presentation</vt:lpstr>
      <vt:lpstr>Deterministic Input Parameters</vt:lpstr>
      <vt:lpstr>Deterministic Input Parameters</vt:lpstr>
      <vt:lpstr>Deterministic Input Parameters</vt:lpstr>
      <vt:lpstr>Probabilistic Input Ranges</vt:lpstr>
      <vt:lpstr>Probabilistic Input Ranges</vt:lpstr>
      <vt:lpstr>Probabilistic Input Ranges</vt:lpstr>
      <vt:lpstr>Application Rates Computation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Sensitivity Analysis and  Model Evaluation of  Bifenthrin Surface Water Concentrations  from California Urban Runoff </dc:title>
  <dc:creator>Chelsvig, Emma</dc:creator>
  <cp:lastModifiedBy>Chelsvig, Emma</cp:lastModifiedBy>
  <cp:revision>17</cp:revision>
  <dcterms:created xsi:type="dcterms:W3CDTF">2020-03-06T15:45:16Z</dcterms:created>
  <dcterms:modified xsi:type="dcterms:W3CDTF">2020-03-16T15:21:04Z</dcterms:modified>
</cp:coreProperties>
</file>